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Lst>
  <p:notesMasterIdLst>
    <p:notesMasterId r:id="rId44"/>
  </p:notesMasterIdLst>
  <p:handoutMasterIdLst>
    <p:handoutMasterId r:id="rId45"/>
  </p:handoutMasterIdLst>
  <p:sldIdLst>
    <p:sldId id="256" r:id="rId6"/>
    <p:sldId id="257" r:id="rId7"/>
    <p:sldId id="258" r:id="rId8"/>
    <p:sldId id="259" r:id="rId9"/>
    <p:sldId id="260" r:id="rId10"/>
    <p:sldId id="261" r:id="rId11"/>
    <p:sldId id="262" r:id="rId12"/>
    <p:sldId id="284" r:id="rId13"/>
    <p:sldId id="263" r:id="rId14"/>
    <p:sldId id="264" r:id="rId15"/>
    <p:sldId id="265" r:id="rId16"/>
    <p:sldId id="266" r:id="rId17"/>
    <p:sldId id="267" r:id="rId18"/>
    <p:sldId id="268" r:id="rId19"/>
    <p:sldId id="285" r:id="rId20"/>
    <p:sldId id="270" r:id="rId21"/>
    <p:sldId id="271" r:id="rId22"/>
    <p:sldId id="269" r:id="rId23"/>
    <p:sldId id="272" r:id="rId24"/>
    <p:sldId id="286" r:id="rId25"/>
    <p:sldId id="273" r:id="rId26"/>
    <p:sldId id="293" r:id="rId27"/>
    <p:sldId id="274" r:id="rId28"/>
    <p:sldId id="283" r:id="rId29"/>
    <p:sldId id="275" r:id="rId30"/>
    <p:sldId id="276" r:id="rId31"/>
    <p:sldId id="287" r:id="rId32"/>
    <p:sldId id="277" r:id="rId33"/>
    <p:sldId id="288" r:id="rId34"/>
    <p:sldId id="278" r:id="rId35"/>
    <p:sldId id="289" r:id="rId36"/>
    <p:sldId id="281" r:id="rId37"/>
    <p:sldId id="290" r:id="rId38"/>
    <p:sldId id="282" r:id="rId39"/>
    <p:sldId id="291" r:id="rId40"/>
    <p:sldId id="279" r:id="rId41"/>
    <p:sldId id="280" r:id="rId42"/>
    <p:sldId id="292"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ECF2F2-26E9-4874-907E-0A10387B31B9}">
          <p14:sldIdLst>
            <p14:sldId id="256"/>
            <p14:sldId id="257"/>
            <p14:sldId id="258"/>
            <p14:sldId id="259"/>
            <p14:sldId id="260"/>
            <p14:sldId id="261"/>
            <p14:sldId id="262"/>
            <p14:sldId id="284"/>
            <p14:sldId id="263"/>
            <p14:sldId id="264"/>
            <p14:sldId id="265"/>
            <p14:sldId id="266"/>
            <p14:sldId id="267"/>
            <p14:sldId id="268"/>
            <p14:sldId id="285"/>
            <p14:sldId id="270"/>
            <p14:sldId id="271"/>
            <p14:sldId id="269"/>
            <p14:sldId id="272"/>
            <p14:sldId id="286"/>
            <p14:sldId id="273"/>
            <p14:sldId id="293"/>
            <p14:sldId id="274"/>
            <p14:sldId id="283"/>
            <p14:sldId id="275"/>
            <p14:sldId id="276"/>
            <p14:sldId id="287"/>
            <p14:sldId id="277"/>
            <p14:sldId id="288"/>
            <p14:sldId id="278"/>
            <p14:sldId id="289"/>
            <p14:sldId id="281"/>
            <p14:sldId id="290"/>
            <p14:sldId id="282"/>
            <p14:sldId id="291"/>
            <p14:sldId id="279"/>
            <p14:sldId id="280"/>
            <p14:sldId id="29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Draper" initials="ED" lastIdx="2" clrIdx="0">
    <p:extLst>
      <p:ext uri="{19B8F6BF-5375-455C-9EA6-DF929625EA0E}">
        <p15:presenceInfo xmlns:p15="http://schemas.microsoft.com/office/powerpoint/2012/main" userId="S::Emily.Draper@rea.govt.nz::93c0b47a-9da6-4269-bab8-2e9fdf5f54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BFAB"/>
    <a:srgbClr val="6EA087"/>
    <a:srgbClr val="6EA037"/>
    <a:srgbClr val="77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16"/>
    <p:restoredTop sz="94620" autoAdjust="0"/>
  </p:normalViewPr>
  <p:slideViewPr>
    <p:cSldViewPr snapToGrid="0" snapToObjects="1">
      <p:cViewPr varScale="1">
        <p:scale>
          <a:sx n="146" d="100"/>
          <a:sy n="146" d="100"/>
        </p:scale>
        <p:origin x="366"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68DD24-68E8-9B43-A08F-76287CECCE3F}" type="datetimeFigureOut">
              <a:rPr lang="en-US" smtClean="0"/>
              <a:t>5/11/2021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E6F0FE-2528-7149-A910-0A2238B1DDDF}" type="slidenum">
              <a:rPr lang="en-US" smtClean="0"/>
              <a:t>‹#›</a:t>
            </a:fld>
            <a:endParaRPr lang="en-US"/>
          </a:p>
        </p:txBody>
      </p:sp>
    </p:spTree>
    <p:extLst>
      <p:ext uri="{BB962C8B-B14F-4D97-AF65-F5344CB8AC3E}">
        <p14:creationId xmlns:p14="http://schemas.microsoft.com/office/powerpoint/2010/main" val="1856464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B7C2D-233E-2344-A641-D52AD14E0EB4}"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B6DB5-E623-F44B-8ADD-BA46456C4886}" type="slidenum">
              <a:rPr lang="en-US" smtClean="0"/>
              <a:t>‹#›</a:t>
            </a:fld>
            <a:endParaRPr lang="en-US"/>
          </a:p>
        </p:txBody>
      </p:sp>
    </p:spTree>
    <p:extLst>
      <p:ext uri="{BB962C8B-B14F-4D97-AF65-F5344CB8AC3E}">
        <p14:creationId xmlns:p14="http://schemas.microsoft.com/office/powerpoint/2010/main" val="183122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A Cover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4908D59-07C7-6144-8D63-433EA4C67B16}"/>
              </a:ext>
            </a:extLst>
          </p:cNvPr>
          <p:cNvPicPr>
            <a:picLocks noChangeAspect="1"/>
          </p:cNvPicPr>
          <p:nvPr userDrawn="1"/>
        </p:nvPicPr>
        <p:blipFill>
          <a:blip r:embed="rId2"/>
          <a:stretch>
            <a:fillRect/>
          </a:stretch>
        </p:blipFill>
        <p:spPr>
          <a:xfrm>
            <a:off x="1" y="-477707"/>
            <a:ext cx="9144000" cy="5621207"/>
          </a:xfrm>
          <a:prstGeom prst="rect">
            <a:avLst/>
          </a:prstGeom>
        </p:spPr>
      </p:pic>
      <p:sp>
        <p:nvSpPr>
          <p:cNvPr id="10" name="Title 1"/>
          <p:cNvSpPr>
            <a:spLocks noGrp="1"/>
          </p:cNvSpPr>
          <p:nvPr>
            <p:ph type="title"/>
          </p:nvPr>
        </p:nvSpPr>
        <p:spPr>
          <a:xfrm>
            <a:off x="380170" y="897728"/>
            <a:ext cx="8303192" cy="994172"/>
          </a:xfrm>
        </p:spPr>
        <p:txBody>
          <a:bodyPr anchor="b">
            <a:noAutofit/>
          </a:bodyPr>
          <a:lstStyle>
            <a:lvl1pPr>
              <a:defRPr sz="3300" b="1" i="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cxnSp>
        <p:nvCxnSpPr>
          <p:cNvPr id="11" name="Straight Connector 10"/>
          <p:cNvCxnSpPr/>
          <p:nvPr userDrawn="1"/>
        </p:nvCxnSpPr>
        <p:spPr>
          <a:xfrm flipV="1">
            <a:off x="457662" y="1956097"/>
            <a:ext cx="8225700" cy="116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hasCustomPrompt="1"/>
          </p:nvPr>
        </p:nvSpPr>
        <p:spPr>
          <a:xfrm>
            <a:off x="831911" y="2205633"/>
            <a:ext cx="6600825" cy="732234"/>
          </a:xfrm>
        </p:spPr>
        <p:txBody>
          <a:bodyPr>
            <a:noAutofit/>
          </a:bodyPr>
          <a:lstStyle>
            <a:lvl1pPr marL="0" indent="0">
              <a:buNone/>
              <a:defRPr sz="1650" b="0" i="0">
                <a:latin typeface="Verdana" charset="0"/>
                <a:ea typeface="Verdana" charset="0"/>
                <a:cs typeface="Verdana" charset="0"/>
              </a:defRPr>
            </a:lvl1pPr>
          </a:lstStyle>
          <a:p>
            <a:pPr lvl="0"/>
            <a:r>
              <a:rPr lang="en-US" dirty="0"/>
              <a:t>Click to add subtitle</a:t>
            </a:r>
          </a:p>
        </p:txBody>
      </p:sp>
      <p:sp>
        <p:nvSpPr>
          <p:cNvPr id="15" name="Text Placeholder 13"/>
          <p:cNvSpPr>
            <a:spLocks noGrp="1"/>
          </p:cNvSpPr>
          <p:nvPr>
            <p:ph type="body" sz="quarter" idx="11" hasCustomPrompt="1"/>
          </p:nvPr>
        </p:nvSpPr>
        <p:spPr>
          <a:xfrm>
            <a:off x="831911" y="2923701"/>
            <a:ext cx="6600825" cy="732234"/>
          </a:xfrm>
        </p:spPr>
        <p:txBody>
          <a:bodyPr>
            <a:noAutofit/>
          </a:bodyPr>
          <a:lstStyle>
            <a:lvl1pPr marL="0" indent="0">
              <a:buNone/>
              <a:defRPr sz="1350" b="0" i="0">
                <a:latin typeface="Verdana" charset="0"/>
                <a:ea typeface="Verdana" charset="0"/>
                <a:cs typeface="Verdana" charset="0"/>
              </a:defRPr>
            </a:lvl1pPr>
          </a:lstStyle>
          <a:p>
            <a:pPr lvl="0"/>
            <a:r>
              <a:rPr lang="en-US" dirty="0"/>
              <a:t>Date</a:t>
            </a:r>
          </a:p>
        </p:txBody>
      </p:sp>
      <p:pic>
        <p:nvPicPr>
          <p:cNvPr id="13" name="Picture 12">
            <a:extLst>
              <a:ext uri="{FF2B5EF4-FFF2-40B4-BE49-F238E27FC236}">
                <a16:creationId xmlns:a16="http://schemas.microsoft.com/office/drawing/2014/main" id="{916A652B-1E0A-FC45-BC82-521F4CF45070}"/>
              </a:ext>
            </a:extLst>
          </p:cNvPr>
          <p:cNvPicPr>
            <a:picLocks noChangeAspect="1"/>
          </p:cNvPicPr>
          <p:nvPr userDrawn="1"/>
        </p:nvPicPr>
        <p:blipFill>
          <a:blip r:embed="rId3"/>
          <a:stretch>
            <a:fillRect/>
          </a:stretch>
        </p:blipFill>
        <p:spPr>
          <a:xfrm>
            <a:off x="7116618" y="4272523"/>
            <a:ext cx="1694630" cy="799214"/>
          </a:xfrm>
          <a:prstGeom prst="rect">
            <a:avLst/>
          </a:prstGeom>
        </p:spPr>
      </p:pic>
      <p:sp>
        <p:nvSpPr>
          <p:cNvPr id="3" name="Picture Placeholder 2">
            <a:extLst>
              <a:ext uri="{FF2B5EF4-FFF2-40B4-BE49-F238E27FC236}">
                <a16:creationId xmlns:a16="http://schemas.microsoft.com/office/drawing/2014/main" id="{DE82CFB5-3835-49FB-910D-6A80C8219826}"/>
              </a:ext>
            </a:extLst>
          </p:cNvPr>
          <p:cNvSpPr>
            <a:spLocks noGrp="1"/>
          </p:cNvSpPr>
          <p:nvPr>
            <p:ph type="pic" sz="quarter" idx="12" hasCustomPrompt="1"/>
          </p:nvPr>
        </p:nvSpPr>
        <p:spPr>
          <a:xfrm>
            <a:off x="7069959" y="214314"/>
            <a:ext cx="1694630" cy="799214"/>
          </a:xfrm>
          <a:gradFill flip="none" rotWithShape="1">
            <a:gsLst>
              <a:gs pos="77000">
                <a:schemeClr val="accent5">
                  <a:lumMod val="5000"/>
                  <a:lumOff val="95000"/>
                </a:schemeClr>
              </a:gs>
              <a:gs pos="100000">
                <a:schemeClr val="accent5">
                  <a:lumMod val="45000"/>
                  <a:lumOff val="55000"/>
                </a:schemeClr>
              </a:gs>
            </a:gsLst>
            <a:path path="rect">
              <a:fillToRect l="50000" t="50000" r="50000" b="50000"/>
            </a:path>
            <a:tileRect/>
          </a:gradFill>
        </p:spPr>
        <p:txBody>
          <a:bodyPr/>
          <a:lstStyle>
            <a:lvl1pPr algn="l">
              <a:defRPr sz="1100"/>
            </a:lvl1pPr>
          </a:lstStyle>
          <a:p>
            <a:r>
              <a:rPr lang="en-US" dirty="0"/>
              <a:t>Insert your logo here</a:t>
            </a:r>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spTree>
      <p:nvGrpSpPr>
        <p:cNvPr id="1" name=""/>
        <p:cNvGrpSpPr/>
        <p:nvPr/>
      </p:nvGrpSpPr>
      <p:grpSpPr>
        <a:xfrm>
          <a:off x="0" y="0"/>
          <a:ext cx="0" cy="0"/>
          <a:chOff x="0" y="0"/>
          <a:chExt cx="0" cy="0"/>
        </a:xfrm>
      </p:grpSpPr>
      <p:sp>
        <p:nvSpPr>
          <p:cNvPr id="14" name="Text Placeholder 2"/>
          <p:cNvSpPr>
            <a:spLocks noGrp="1"/>
          </p:cNvSpPr>
          <p:nvPr>
            <p:ph type="body" sz="quarter" idx="10" hasCustomPrompt="1"/>
          </p:nvPr>
        </p:nvSpPr>
        <p:spPr>
          <a:xfrm>
            <a:off x="712923" y="1136744"/>
            <a:ext cx="7043737" cy="3263503"/>
          </a:xfrm>
        </p:spPr>
        <p:txBody>
          <a:bodyPr/>
          <a:lstStyle>
            <a:lvl1pPr marL="0" indent="0">
              <a:buNone/>
              <a:defRPr sz="1500">
                <a:latin typeface="Verdana" charset="0"/>
                <a:ea typeface="Verdana" charset="0"/>
                <a:cs typeface="Verdana" charset="0"/>
              </a:defRPr>
            </a:lvl1pPr>
            <a:lvl2pPr>
              <a:defRPr sz="1350">
                <a:latin typeface="Verdana" charset="0"/>
                <a:ea typeface="Verdana" charset="0"/>
                <a:cs typeface="Verdana" charset="0"/>
              </a:defRPr>
            </a:lvl2pPr>
            <a:lvl3pPr>
              <a:defRPr sz="1200">
                <a:latin typeface="Verdana" charset="0"/>
                <a:ea typeface="Verdana" charset="0"/>
                <a:cs typeface="Verdana" charset="0"/>
              </a:defRPr>
            </a:lvl3pPr>
            <a:lvl4pPr>
              <a:defRPr sz="1050">
                <a:latin typeface="Verdana" charset="0"/>
                <a:ea typeface="Verdana" charset="0"/>
                <a:cs typeface="Verdana" charset="0"/>
              </a:defRPr>
            </a:lvl4pPr>
            <a:lvl5pPr>
              <a:defRPr sz="1050">
                <a:latin typeface="Verdana" charset="0"/>
                <a:ea typeface="Verdana" charset="0"/>
                <a:cs typeface="Verdan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A14E6366-E412-4C59-BD12-2C9DD19ED548}"/>
              </a:ext>
            </a:extLst>
          </p:cNvPr>
          <p:cNvSpPr>
            <a:spLocks noGrp="1"/>
          </p:cNvSpPr>
          <p:nvPr>
            <p:ph type="title"/>
          </p:nvPr>
        </p:nvSpPr>
        <p:spPr/>
        <p:txBody>
          <a:bodyPr/>
          <a:lstStyle/>
          <a:p>
            <a:r>
              <a:rPr lang="en-US" dirty="0"/>
              <a:t>Click to edit Master title style</a:t>
            </a:r>
            <a:endParaRPr lang="en-NZ"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Bullets (no space before)">
    <p:spTree>
      <p:nvGrpSpPr>
        <p:cNvPr id="1" name=""/>
        <p:cNvGrpSpPr/>
        <p:nvPr/>
      </p:nvGrpSpPr>
      <p:grpSpPr>
        <a:xfrm>
          <a:off x="0" y="0"/>
          <a:ext cx="0" cy="0"/>
          <a:chOff x="0" y="0"/>
          <a:chExt cx="0" cy="0"/>
        </a:xfrm>
      </p:grpSpPr>
      <p:sp>
        <p:nvSpPr>
          <p:cNvPr id="14" name="Text Placeholder 2"/>
          <p:cNvSpPr>
            <a:spLocks noGrp="1"/>
          </p:cNvSpPr>
          <p:nvPr>
            <p:ph type="body" sz="quarter" idx="10"/>
          </p:nvPr>
        </p:nvSpPr>
        <p:spPr>
          <a:xfrm>
            <a:off x="712923" y="1136744"/>
            <a:ext cx="7043737" cy="3263503"/>
          </a:xfrm>
        </p:spPr>
        <p:txBody>
          <a:bodyPr/>
          <a:lstStyle>
            <a:lvl1pPr marL="0" indent="0">
              <a:lnSpc>
                <a:spcPct val="100000"/>
              </a:lnSpc>
              <a:spcBef>
                <a:spcPts val="0"/>
              </a:spcBef>
              <a:buNone/>
              <a:defRPr sz="1500">
                <a:latin typeface="Verdana" charset="0"/>
                <a:ea typeface="Verdana" charset="0"/>
                <a:cs typeface="Verdana" charset="0"/>
              </a:defRPr>
            </a:lvl1pPr>
            <a:lvl2pPr>
              <a:lnSpc>
                <a:spcPct val="100000"/>
              </a:lnSpc>
              <a:spcBef>
                <a:spcPts val="0"/>
              </a:spcBef>
              <a:defRPr sz="1350">
                <a:latin typeface="Verdana" charset="0"/>
                <a:ea typeface="Verdana" charset="0"/>
                <a:cs typeface="Verdana" charset="0"/>
              </a:defRPr>
            </a:lvl2pPr>
            <a:lvl3pPr>
              <a:lnSpc>
                <a:spcPct val="100000"/>
              </a:lnSpc>
              <a:spcBef>
                <a:spcPts val="0"/>
              </a:spcBef>
              <a:defRPr sz="1200">
                <a:latin typeface="Verdana" charset="0"/>
                <a:ea typeface="Verdana" charset="0"/>
                <a:cs typeface="Verdana" charset="0"/>
              </a:defRPr>
            </a:lvl3pPr>
            <a:lvl4pPr>
              <a:lnSpc>
                <a:spcPct val="100000"/>
              </a:lnSpc>
              <a:spcBef>
                <a:spcPts val="0"/>
              </a:spcBef>
              <a:defRPr sz="1050">
                <a:latin typeface="Verdana" charset="0"/>
                <a:ea typeface="Verdana" charset="0"/>
                <a:cs typeface="Verdana" charset="0"/>
              </a:defRPr>
            </a:lvl4pPr>
            <a:lvl5pPr>
              <a:lnSpc>
                <a:spcPct val="100000"/>
              </a:lnSpc>
              <a:spcBef>
                <a:spcPts val="0"/>
              </a:spcBef>
              <a:defRPr sz="1050">
                <a:latin typeface="Verdana" charset="0"/>
                <a:ea typeface="Verdana" charset="0"/>
                <a:cs typeface="Verdan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A14E6366-E412-4C59-BD12-2C9DD19ED548}"/>
              </a:ext>
            </a:extLst>
          </p:cNvPr>
          <p:cNvSpPr>
            <a:spLocks noGrp="1"/>
          </p:cNvSpPr>
          <p:nvPr>
            <p:ph type="title"/>
          </p:nvPr>
        </p:nvSpPr>
        <p:spPr/>
        <p:txBody>
          <a:bodyPr/>
          <a:lstStyle/>
          <a:p>
            <a:r>
              <a:rPr lang="en-US" dirty="0"/>
              <a:t>Click to edit Master title style</a:t>
            </a:r>
            <a:endParaRPr lang="en-NZ" dirty="0"/>
          </a:p>
        </p:txBody>
      </p:sp>
      <p:sp>
        <p:nvSpPr>
          <p:cNvPr id="5" name="Slide Number Placeholder 4">
            <a:extLst>
              <a:ext uri="{FF2B5EF4-FFF2-40B4-BE49-F238E27FC236}">
                <a16:creationId xmlns:a16="http://schemas.microsoft.com/office/drawing/2014/main" id="{DD2F197F-0B4C-4551-A9CC-68DAE2F64170}"/>
              </a:ext>
            </a:extLst>
          </p:cNvPr>
          <p:cNvSpPr>
            <a:spLocks noGrp="1"/>
          </p:cNvSpPr>
          <p:nvPr>
            <p:ph type="sldNum" sz="quarter" idx="13"/>
          </p:nvPr>
        </p:nvSpPr>
        <p:spPr>
          <a:xfrm>
            <a:off x="628650" y="4767264"/>
            <a:ext cx="2057400" cy="273844"/>
          </a:xfrm>
          <a:prstGeom prst="rect">
            <a:avLst/>
          </a:prstGeom>
        </p:spPr>
        <p:txBody>
          <a:bodyPr/>
          <a:lstStyle/>
          <a:p>
            <a:fld id="{D1A85818-2C81-724B-9038-63DCEAD1FE35}" type="slidenum">
              <a:rPr lang="en-US" smtClean="0"/>
              <a:t>‹#›</a:t>
            </a:fld>
            <a:endParaRPr lang="en-US" dirty="0"/>
          </a:p>
        </p:txBody>
      </p:sp>
    </p:spTree>
    <p:extLst>
      <p:ext uri="{BB962C8B-B14F-4D97-AF65-F5344CB8AC3E}">
        <p14:creationId xmlns:p14="http://schemas.microsoft.com/office/powerpoint/2010/main" val="304408793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large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C22CA5-2004-4FDC-9B74-A9D6C822E606}"/>
              </a:ext>
            </a:extLst>
          </p:cNvPr>
          <p:cNvSpPr>
            <a:spLocks noGrp="1"/>
          </p:cNvSpPr>
          <p:nvPr>
            <p:ph type="title"/>
          </p:nvPr>
        </p:nvSpPr>
        <p:spPr/>
        <p:txBody>
          <a:bodyPr wrap="square"/>
          <a:lstStyle/>
          <a:p>
            <a:r>
              <a:rPr lang="en-US" dirty="0"/>
              <a:t>Click to edit Master title style</a:t>
            </a:r>
            <a:endParaRPr lang="en-NZ" dirty="0"/>
          </a:p>
        </p:txBody>
      </p:sp>
      <p:sp>
        <p:nvSpPr>
          <p:cNvPr id="15" name="Slide Number Placeholder 14">
            <a:extLst>
              <a:ext uri="{FF2B5EF4-FFF2-40B4-BE49-F238E27FC236}">
                <a16:creationId xmlns:a16="http://schemas.microsoft.com/office/drawing/2014/main" id="{BB4B4D7F-7D06-4A34-B39C-41A8CBF29762}"/>
              </a:ext>
            </a:extLst>
          </p:cNvPr>
          <p:cNvSpPr>
            <a:spLocks noGrp="1"/>
          </p:cNvSpPr>
          <p:nvPr>
            <p:ph type="sldNum" sz="quarter" idx="13"/>
          </p:nvPr>
        </p:nvSpPr>
        <p:spPr>
          <a:xfrm>
            <a:off x="628650" y="4767264"/>
            <a:ext cx="2057400" cy="273844"/>
          </a:xfrm>
          <a:prstGeom prst="rect">
            <a:avLst/>
          </a:prstGeom>
        </p:spPr>
        <p:txBody>
          <a:bodyPr/>
          <a:lstStyle/>
          <a:p>
            <a:fld id="{D1A85818-2C81-724B-9038-63DCEAD1FE35}" type="slidenum">
              <a:rPr lang="en-US" smtClean="0"/>
              <a:pPr/>
              <a:t>‹#›</a:t>
            </a:fld>
            <a:endParaRPr lang="en-US" dirty="0"/>
          </a:p>
        </p:txBody>
      </p:sp>
      <p:sp>
        <p:nvSpPr>
          <p:cNvPr id="3" name="Content Placeholder 2">
            <a:extLst>
              <a:ext uri="{FF2B5EF4-FFF2-40B4-BE49-F238E27FC236}">
                <a16:creationId xmlns:a16="http://schemas.microsoft.com/office/drawing/2014/main" id="{B6FC105A-3835-4A16-BD09-97B24A89ADB6}"/>
              </a:ext>
            </a:extLst>
          </p:cNvPr>
          <p:cNvSpPr>
            <a:spLocks noGrp="1"/>
          </p:cNvSpPr>
          <p:nvPr>
            <p:ph sz="quarter" idx="14"/>
          </p:nvPr>
        </p:nvSpPr>
        <p:spPr>
          <a:xfrm>
            <a:off x="712923" y="1136743"/>
            <a:ext cx="7043737" cy="32635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cSld>
  <p:clrMapOvr>
    <a:masterClrMapping/>
  </p:clrMapOvr>
  <p:extLst>
    <p:ext uri="{DCECCB84-F9BA-43D5-87BE-67443E8EF086}">
      <p15:sldGuideLst xmlns:p15="http://schemas.microsoft.com/office/powerpoint/2012/main">
        <p15:guide id="1" orient="horz" pos="599" userDrawn="1">
          <p15:clr>
            <a:srgbClr val="FBAE40"/>
          </p15:clr>
        </p15:guide>
        <p15:guide id="2" pos="5375" userDrawn="1">
          <p15:clr>
            <a:srgbClr val="FBAE40"/>
          </p15:clr>
        </p15:guide>
        <p15:guide id="3" pos="43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and imag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789614" y="1351360"/>
            <a:ext cx="3361262" cy="3792140"/>
          </a:xfrm>
          <a:custGeom>
            <a:avLst/>
            <a:gdLst>
              <a:gd name="connsiteX0" fmla="*/ 0 w 3354387"/>
              <a:gd name="connsiteY0" fmla="*/ 0 h 5056187"/>
              <a:gd name="connsiteX1" fmla="*/ 3354387 w 3354387"/>
              <a:gd name="connsiteY1" fmla="*/ 0 h 5056187"/>
              <a:gd name="connsiteX2" fmla="*/ 3354387 w 3354387"/>
              <a:gd name="connsiteY2" fmla="*/ 5056187 h 5056187"/>
              <a:gd name="connsiteX3" fmla="*/ 0 w 3354387"/>
              <a:gd name="connsiteY3" fmla="*/ 5056187 h 5056187"/>
              <a:gd name="connsiteX4" fmla="*/ 0 w 3354387"/>
              <a:gd name="connsiteY4" fmla="*/ 0 h 5056187"/>
              <a:gd name="connsiteX0" fmla="*/ 0 w 3361262"/>
              <a:gd name="connsiteY0" fmla="*/ 0 h 5056187"/>
              <a:gd name="connsiteX1" fmla="*/ 3354387 w 3361262"/>
              <a:gd name="connsiteY1" fmla="*/ 0 h 5056187"/>
              <a:gd name="connsiteX2" fmla="*/ 3361262 w 3361262"/>
              <a:gd name="connsiteY2" fmla="*/ 2979880 h 5056187"/>
              <a:gd name="connsiteX3" fmla="*/ 0 w 3361262"/>
              <a:gd name="connsiteY3" fmla="*/ 5056187 h 5056187"/>
              <a:gd name="connsiteX4" fmla="*/ 0 w 3361262"/>
              <a:gd name="connsiteY4" fmla="*/ 0 h 5056187"/>
              <a:gd name="connsiteX0" fmla="*/ 0 w 3361262"/>
              <a:gd name="connsiteY0" fmla="*/ 0 h 5056187"/>
              <a:gd name="connsiteX1" fmla="*/ 3354387 w 3361262"/>
              <a:gd name="connsiteY1" fmla="*/ 0 h 5056187"/>
              <a:gd name="connsiteX2" fmla="*/ 3361262 w 3361262"/>
              <a:gd name="connsiteY2" fmla="*/ 3000505 h 5056187"/>
              <a:gd name="connsiteX3" fmla="*/ 0 w 3361262"/>
              <a:gd name="connsiteY3" fmla="*/ 5056187 h 5056187"/>
              <a:gd name="connsiteX4" fmla="*/ 0 w 3361262"/>
              <a:gd name="connsiteY4" fmla="*/ 0 h 5056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262" h="5056187">
                <a:moveTo>
                  <a:pt x="0" y="0"/>
                </a:moveTo>
                <a:lnTo>
                  <a:pt x="3354387" y="0"/>
                </a:lnTo>
                <a:cubicBezTo>
                  <a:pt x="3356679" y="993293"/>
                  <a:pt x="3358970" y="2007212"/>
                  <a:pt x="3361262" y="3000505"/>
                </a:cubicBezTo>
                <a:lnTo>
                  <a:pt x="0" y="5056187"/>
                </a:lnTo>
                <a:lnTo>
                  <a:pt x="0" y="0"/>
                </a:lnTo>
                <a:close/>
              </a:path>
            </a:pathLst>
          </a:custGeom>
          <a:solidFill>
            <a:schemeClr val="bg1"/>
          </a:solidFill>
          <a:ln>
            <a:noFill/>
          </a:ln>
          <a:effectLst>
            <a:innerShdw blurRad="177800" dist="50800" dir="18960000">
              <a:prstClr val="black">
                <a:alpha val="50000"/>
              </a:prstClr>
            </a:innerShdw>
          </a:effectLst>
        </p:spPr>
        <p:txBody>
          <a:bodyPr anchor="ct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a:lvl1pPr>
          </a:lstStyle>
          <a:p>
            <a:r>
              <a:rPr lang="en-US" dirty="0"/>
              <a:t>Drag image here or </a:t>
            </a:r>
            <a:br>
              <a:rPr lang="en-US" dirty="0"/>
            </a:br>
            <a:r>
              <a:rPr lang="en-US" dirty="0"/>
              <a:t>click to insert</a:t>
            </a:r>
          </a:p>
        </p:txBody>
      </p:sp>
      <p:sp>
        <p:nvSpPr>
          <p:cNvPr id="19" name="Text Placeholder 2"/>
          <p:cNvSpPr>
            <a:spLocks noGrp="1"/>
          </p:cNvSpPr>
          <p:nvPr>
            <p:ph type="body" sz="quarter" idx="11"/>
          </p:nvPr>
        </p:nvSpPr>
        <p:spPr>
          <a:xfrm>
            <a:off x="712923" y="1136744"/>
            <a:ext cx="7043737" cy="3263503"/>
          </a:xfrm>
        </p:spPr>
        <p:txBody>
          <a:bodyPr/>
          <a:lstStyle>
            <a:lvl1pPr marL="0" indent="0">
              <a:buNone/>
              <a:defRPr sz="1500">
                <a:latin typeface="Verdana" charset="0"/>
                <a:ea typeface="Verdana" charset="0"/>
                <a:cs typeface="Verdana" charset="0"/>
              </a:defRPr>
            </a:lvl1pPr>
            <a:lvl2pPr>
              <a:defRPr sz="1350">
                <a:latin typeface="Verdana" charset="0"/>
                <a:ea typeface="Verdana" charset="0"/>
                <a:cs typeface="Verdana" charset="0"/>
              </a:defRPr>
            </a:lvl2pPr>
            <a:lvl3pPr>
              <a:defRPr sz="1200">
                <a:latin typeface="Verdana" charset="0"/>
                <a:ea typeface="Verdana" charset="0"/>
                <a:cs typeface="Verdana" charset="0"/>
              </a:defRPr>
            </a:lvl3pPr>
            <a:lvl4pPr>
              <a:defRPr sz="1050">
                <a:latin typeface="Verdana" charset="0"/>
                <a:ea typeface="Verdana" charset="0"/>
                <a:cs typeface="Verdana" charset="0"/>
              </a:defRPr>
            </a:lvl4pPr>
            <a:lvl5pPr>
              <a:defRPr sz="1050">
                <a:latin typeface="Verdana" charset="0"/>
                <a:ea typeface="Verdana" charset="0"/>
                <a:cs typeface="Verdan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1DA9AE2-CCDE-4AB3-AE85-7450B4472F89}"/>
              </a:ext>
            </a:extLst>
          </p:cNvPr>
          <p:cNvSpPr>
            <a:spLocks noGrp="1"/>
          </p:cNvSpPr>
          <p:nvPr>
            <p:ph type="title"/>
          </p:nvPr>
        </p:nvSpPr>
        <p:spPr/>
        <p:txBody>
          <a:bodyPr/>
          <a:lstStyle/>
          <a:p>
            <a:r>
              <a:rPr lang="en-US" dirty="0"/>
              <a:t>Click to edit Master title style</a:t>
            </a:r>
            <a:endParaRPr lang="en-NZ" dirty="0"/>
          </a:p>
        </p:txBody>
      </p:sp>
      <p:sp>
        <p:nvSpPr>
          <p:cNvPr id="13" name="Slide Number Placeholder 12">
            <a:extLst>
              <a:ext uri="{FF2B5EF4-FFF2-40B4-BE49-F238E27FC236}">
                <a16:creationId xmlns:a16="http://schemas.microsoft.com/office/drawing/2014/main" id="{0E173806-C790-4BB8-852A-1A9C4F933E44}"/>
              </a:ext>
            </a:extLst>
          </p:cNvPr>
          <p:cNvSpPr>
            <a:spLocks noGrp="1"/>
          </p:cNvSpPr>
          <p:nvPr>
            <p:ph type="sldNum" sz="quarter" idx="14"/>
          </p:nvPr>
        </p:nvSpPr>
        <p:spPr>
          <a:xfrm>
            <a:off x="628650" y="4767264"/>
            <a:ext cx="2057400" cy="273844"/>
          </a:xfrm>
          <a:prstGeom prst="rect">
            <a:avLst/>
          </a:prstGeom>
        </p:spPr>
        <p:txBody>
          <a:bodyPr/>
          <a:lstStyle/>
          <a:p>
            <a:fld id="{D1A85818-2C81-724B-9038-63DCEAD1FE3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and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339495" cy="883403"/>
          </a:xfrm>
          <a:prstGeom prst="rect">
            <a:avLst/>
          </a:prstGeom>
        </p:spPr>
      </p:pic>
      <p:sp>
        <p:nvSpPr>
          <p:cNvPr id="13" name="Text Placeholder 2"/>
          <p:cNvSpPr>
            <a:spLocks noGrp="1"/>
          </p:cNvSpPr>
          <p:nvPr>
            <p:ph type="body" sz="quarter" idx="10"/>
          </p:nvPr>
        </p:nvSpPr>
        <p:spPr>
          <a:xfrm>
            <a:off x="712923" y="1136744"/>
            <a:ext cx="7043737" cy="3263503"/>
          </a:xfrm>
        </p:spPr>
        <p:txBody>
          <a:bodyPr/>
          <a:lstStyle>
            <a:lvl1pPr marL="0" indent="0">
              <a:buNone/>
              <a:defRPr sz="1500">
                <a:latin typeface="Verdana" charset="0"/>
                <a:ea typeface="Verdana" charset="0"/>
                <a:cs typeface="Verdana" charset="0"/>
              </a:defRPr>
            </a:lvl1pPr>
            <a:lvl2pPr>
              <a:defRPr sz="1350">
                <a:latin typeface="Verdana" charset="0"/>
                <a:ea typeface="Verdana" charset="0"/>
                <a:cs typeface="Verdana" charset="0"/>
              </a:defRPr>
            </a:lvl2pPr>
            <a:lvl3pPr>
              <a:defRPr sz="1200">
                <a:latin typeface="Verdana" charset="0"/>
                <a:ea typeface="Verdana" charset="0"/>
                <a:cs typeface="Verdana" charset="0"/>
              </a:defRPr>
            </a:lvl3pPr>
            <a:lvl4pPr>
              <a:defRPr sz="1050">
                <a:latin typeface="Verdana" charset="0"/>
                <a:ea typeface="Verdana" charset="0"/>
                <a:cs typeface="Verdana" charset="0"/>
              </a:defRPr>
            </a:lvl4pPr>
            <a:lvl5pPr>
              <a:defRPr sz="1050">
                <a:latin typeface="Verdana" charset="0"/>
                <a:ea typeface="Verdana" charset="0"/>
                <a:cs typeface="Verdan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1934960-721C-48DC-8E60-53C6638976AC}"/>
              </a:ext>
            </a:extLst>
          </p:cNvPr>
          <p:cNvSpPr>
            <a:spLocks noGrp="1"/>
          </p:cNvSpPr>
          <p:nvPr>
            <p:ph type="title"/>
          </p:nvPr>
        </p:nvSpPr>
        <p:spPr/>
        <p:txBody>
          <a:bodyPr/>
          <a:lstStyle/>
          <a:p>
            <a:r>
              <a:rPr lang="en-US"/>
              <a:t>Click to edit Master title style</a:t>
            </a:r>
            <a:endParaRPr lang="en-NZ"/>
          </a:p>
        </p:txBody>
      </p:sp>
      <p:sp>
        <p:nvSpPr>
          <p:cNvPr id="5" name="Slide Number Placeholder 4">
            <a:extLst>
              <a:ext uri="{FF2B5EF4-FFF2-40B4-BE49-F238E27FC236}">
                <a16:creationId xmlns:a16="http://schemas.microsoft.com/office/drawing/2014/main" id="{883E4FAD-3805-47FF-AE2B-DC77A02BB92F}"/>
              </a:ext>
            </a:extLst>
          </p:cNvPr>
          <p:cNvSpPr>
            <a:spLocks noGrp="1"/>
          </p:cNvSpPr>
          <p:nvPr>
            <p:ph type="sldNum" sz="quarter" idx="13"/>
          </p:nvPr>
        </p:nvSpPr>
        <p:spPr>
          <a:xfrm>
            <a:off x="628650" y="4767264"/>
            <a:ext cx="2057400" cy="273844"/>
          </a:xfrm>
          <a:prstGeom prst="rect">
            <a:avLst/>
          </a:prstGeom>
        </p:spPr>
        <p:txBody>
          <a:bodyPr/>
          <a:lstStyle/>
          <a:p>
            <a:fld id="{D1A85818-2C81-724B-9038-63DCEAD1FE35}" type="slidenum">
              <a:rPr lang="en-US" smtClean="0"/>
              <a:pPr/>
              <a:t>‹#›</a:t>
            </a:fld>
            <a:endParaRPr lang="en-US" dirty="0"/>
          </a:p>
        </p:txBody>
      </p:sp>
      <p:cxnSp>
        <p:nvCxnSpPr>
          <p:cNvPr id="14" name="Straight Connector 13">
            <a:extLst>
              <a:ext uri="{FF2B5EF4-FFF2-40B4-BE49-F238E27FC236}">
                <a16:creationId xmlns:a16="http://schemas.microsoft.com/office/drawing/2014/main" id="{42B34133-9B1E-47BC-BBAC-0366A41195C3}"/>
              </a:ext>
            </a:extLst>
          </p:cNvPr>
          <p:cNvCxnSpPr/>
          <p:nvPr userDrawn="1"/>
        </p:nvCxnSpPr>
        <p:spPr>
          <a:xfrm>
            <a:off x="790414" y="810000"/>
            <a:ext cx="835358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graphics">
    <p:spTree>
      <p:nvGrpSpPr>
        <p:cNvPr id="1" name=""/>
        <p:cNvGrpSpPr/>
        <p:nvPr/>
      </p:nvGrpSpPr>
      <p:grpSpPr>
        <a:xfrm>
          <a:off x="0" y="0"/>
          <a:ext cx="0" cy="0"/>
          <a:chOff x="0" y="0"/>
          <a:chExt cx="0" cy="0"/>
        </a:xfrm>
      </p:grpSpPr>
      <p:sp>
        <p:nvSpPr>
          <p:cNvPr id="13" name="Text Placeholder 2"/>
          <p:cNvSpPr>
            <a:spLocks noGrp="1"/>
          </p:cNvSpPr>
          <p:nvPr>
            <p:ph type="body" sz="quarter" idx="10"/>
          </p:nvPr>
        </p:nvSpPr>
        <p:spPr>
          <a:xfrm>
            <a:off x="712923" y="1136744"/>
            <a:ext cx="7043737" cy="3263503"/>
          </a:xfrm>
        </p:spPr>
        <p:txBody>
          <a:bodyPr/>
          <a:lstStyle>
            <a:lvl1pPr marL="0" indent="0">
              <a:buNone/>
              <a:defRPr sz="1500">
                <a:latin typeface="Verdana" charset="0"/>
                <a:ea typeface="Verdana" charset="0"/>
                <a:cs typeface="Verdana" charset="0"/>
              </a:defRPr>
            </a:lvl1pPr>
            <a:lvl2pPr>
              <a:defRPr sz="1350">
                <a:latin typeface="Verdana" charset="0"/>
                <a:ea typeface="Verdana" charset="0"/>
                <a:cs typeface="Verdana" charset="0"/>
              </a:defRPr>
            </a:lvl2pPr>
            <a:lvl3pPr>
              <a:defRPr sz="1200">
                <a:latin typeface="Verdana" charset="0"/>
                <a:ea typeface="Verdana" charset="0"/>
                <a:cs typeface="Verdana" charset="0"/>
              </a:defRPr>
            </a:lvl3pPr>
            <a:lvl4pPr>
              <a:defRPr sz="1050">
                <a:latin typeface="Verdana" charset="0"/>
                <a:ea typeface="Verdana" charset="0"/>
                <a:cs typeface="Verdana" charset="0"/>
              </a:defRPr>
            </a:lvl4pPr>
            <a:lvl5pPr>
              <a:defRPr sz="1050">
                <a:latin typeface="Verdana" charset="0"/>
                <a:ea typeface="Verdana" charset="0"/>
                <a:cs typeface="Verdan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8EE80CB-B010-44EB-AFDC-9D2DF763107F}"/>
              </a:ext>
            </a:extLst>
          </p:cNvPr>
          <p:cNvSpPr>
            <a:spLocks noGrp="1"/>
          </p:cNvSpPr>
          <p:nvPr>
            <p:ph type="title"/>
          </p:nvPr>
        </p:nvSpPr>
        <p:spPr/>
        <p:txBody>
          <a:bodyPr/>
          <a:lstStyle/>
          <a:p>
            <a:r>
              <a:rPr lang="en-US"/>
              <a:t>Click to edit Master title style</a:t>
            </a:r>
            <a:endParaRPr lang="en-NZ"/>
          </a:p>
        </p:txBody>
      </p:sp>
      <p:sp>
        <p:nvSpPr>
          <p:cNvPr id="5" name="Slide Number Placeholder 4">
            <a:extLst>
              <a:ext uri="{FF2B5EF4-FFF2-40B4-BE49-F238E27FC236}">
                <a16:creationId xmlns:a16="http://schemas.microsoft.com/office/drawing/2014/main" id="{83FE194A-189E-4C02-AE80-7497AA73A7A6}"/>
              </a:ext>
            </a:extLst>
          </p:cNvPr>
          <p:cNvSpPr>
            <a:spLocks noGrp="1"/>
          </p:cNvSpPr>
          <p:nvPr>
            <p:ph type="sldNum" sz="quarter" idx="13"/>
          </p:nvPr>
        </p:nvSpPr>
        <p:spPr>
          <a:xfrm>
            <a:off x="628650" y="4767264"/>
            <a:ext cx="2057400" cy="273844"/>
          </a:xfrm>
          <a:prstGeom prst="rect">
            <a:avLst/>
          </a:prstGeom>
        </p:spPr>
        <p:txBody>
          <a:bodyPr/>
          <a:lstStyle/>
          <a:p>
            <a:fld id="{D1A85818-2C81-724B-9038-63DCEAD1FE35}" type="slidenum">
              <a:rPr lang="en-US" smtClean="0"/>
              <a:pPr/>
              <a:t>‹#›</a:t>
            </a:fld>
            <a:endParaRPr lang="en-US" dirty="0"/>
          </a:p>
        </p:txBody>
      </p:sp>
      <p:cxnSp>
        <p:nvCxnSpPr>
          <p:cNvPr id="12" name="Straight Connector 11">
            <a:extLst>
              <a:ext uri="{FF2B5EF4-FFF2-40B4-BE49-F238E27FC236}">
                <a16:creationId xmlns:a16="http://schemas.microsoft.com/office/drawing/2014/main" id="{0960F1CA-5489-41ED-A799-30AD13E931FA}"/>
              </a:ext>
            </a:extLst>
          </p:cNvPr>
          <p:cNvCxnSpPr/>
          <p:nvPr userDrawn="1"/>
        </p:nvCxnSpPr>
        <p:spPr>
          <a:xfrm>
            <a:off x="790414" y="810000"/>
            <a:ext cx="835358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2310"/>
            <a:ext cx="4015110" cy="2647984"/>
          </a:xfrm>
          <a:prstGeom prst="rect">
            <a:avLst/>
          </a:prstGeom>
        </p:spPr>
      </p:pic>
      <p:sp>
        <p:nvSpPr>
          <p:cNvPr id="2" name="Title 1"/>
          <p:cNvSpPr>
            <a:spLocks noGrp="1"/>
          </p:cNvSpPr>
          <p:nvPr>
            <p:ph type="title" hasCustomPrompt="1"/>
          </p:nvPr>
        </p:nvSpPr>
        <p:spPr>
          <a:xfrm>
            <a:off x="2283140" y="1595242"/>
            <a:ext cx="6860861" cy="1143753"/>
          </a:xfrm>
        </p:spPr>
        <p:txBody>
          <a:bodyPr anchor="t">
            <a:noAutofit/>
          </a:bodyPr>
          <a:lstStyle>
            <a:lvl1pPr>
              <a:defRPr sz="2700" b="1" i="0">
                <a:solidFill>
                  <a:srgbClr val="77C043"/>
                </a:solidFill>
                <a:latin typeface="Verdana" charset="0"/>
                <a:ea typeface="Verdana" charset="0"/>
                <a:cs typeface="Verdana" charset="0"/>
              </a:defRPr>
            </a:lvl1pPr>
          </a:lstStyle>
          <a:p>
            <a:r>
              <a:rPr lang="en-US" dirty="0"/>
              <a:t>Click to edit Master </a:t>
            </a:r>
            <a:br>
              <a:rPr lang="en-US" dirty="0"/>
            </a:br>
            <a:r>
              <a:rPr lang="en-US" dirty="0"/>
              <a:t>title style</a:t>
            </a:r>
          </a:p>
        </p:txBody>
      </p:sp>
      <p:sp>
        <p:nvSpPr>
          <p:cNvPr id="3" name="Text Placeholder 2"/>
          <p:cNvSpPr>
            <a:spLocks noGrp="1"/>
          </p:cNvSpPr>
          <p:nvPr>
            <p:ph type="body" idx="1" hasCustomPrompt="1"/>
          </p:nvPr>
        </p:nvSpPr>
        <p:spPr>
          <a:xfrm>
            <a:off x="2283140" y="2738995"/>
            <a:ext cx="6860861" cy="1125140"/>
          </a:xfrm>
        </p:spPr>
        <p:txBody>
          <a:bodyPr>
            <a:noAutofit/>
          </a:bodyPr>
          <a:lstStyle>
            <a:lvl1pPr marL="0" indent="0">
              <a:buNone/>
              <a:defRPr sz="1500" b="0" i="0">
                <a:solidFill>
                  <a:schemeClr val="tx1"/>
                </a:solidFill>
                <a:latin typeface="Verdana" charset="0"/>
                <a:ea typeface="Verdana" charset="0"/>
                <a:cs typeface="Verdan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6" name="Picture 5">
            <a:extLst>
              <a:ext uri="{FF2B5EF4-FFF2-40B4-BE49-F238E27FC236}">
                <a16:creationId xmlns:a16="http://schemas.microsoft.com/office/drawing/2014/main" id="{31C105D5-7C22-440A-BE37-72843EB0D584}"/>
              </a:ext>
            </a:extLst>
          </p:cNvPr>
          <p:cNvPicPr>
            <a:picLocks noChangeAspect="1"/>
          </p:cNvPicPr>
          <p:nvPr userDrawn="1"/>
        </p:nvPicPr>
        <p:blipFill>
          <a:blip r:embed="rId3"/>
          <a:stretch>
            <a:fillRect/>
          </a:stretch>
        </p:blipFill>
        <p:spPr>
          <a:xfrm>
            <a:off x="7867650" y="4503792"/>
            <a:ext cx="1097753" cy="51771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p:spTree>
      <p:nvGrpSpPr>
        <p:cNvPr id="1" name=""/>
        <p:cNvGrpSpPr/>
        <p:nvPr/>
      </p:nvGrpSpPr>
      <p:grpSpPr>
        <a:xfrm>
          <a:off x="0" y="0"/>
          <a:ext cx="0" cy="0"/>
          <a:chOff x="0" y="0"/>
          <a:chExt cx="0" cy="0"/>
        </a:xfrm>
      </p:grpSpPr>
      <p:sp>
        <p:nvSpPr>
          <p:cNvPr id="12" name="Picture Placeholder 11"/>
          <p:cNvSpPr>
            <a:spLocks noGrp="1"/>
          </p:cNvSpPr>
          <p:nvPr>
            <p:ph type="pic" sz="quarter" idx="14" hasCustomPrompt="1"/>
          </p:nvPr>
        </p:nvSpPr>
        <p:spPr>
          <a:xfrm>
            <a:off x="-2789" y="1826314"/>
            <a:ext cx="9153662" cy="3317108"/>
          </a:xfrm>
          <a:custGeom>
            <a:avLst/>
            <a:gdLst>
              <a:gd name="connsiteX0" fmla="*/ 0 w 9144000"/>
              <a:gd name="connsiteY0" fmla="*/ 0 h 4484687"/>
              <a:gd name="connsiteX1" fmla="*/ 9144000 w 9144000"/>
              <a:gd name="connsiteY1" fmla="*/ 0 h 4484687"/>
              <a:gd name="connsiteX2" fmla="*/ 9144000 w 9144000"/>
              <a:gd name="connsiteY2" fmla="*/ 4484687 h 4484687"/>
              <a:gd name="connsiteX3" fmla="*/ 0 w 9144000"/>
              <a:gd name="connsiteY3" fmla="*/ 4484687 h 4484687"/>
              <a:gd name="connsiteX4" fmla="*/ 0 w 9144000"/>
              <a:gd name="connsiteY4" fmla="*/ 0 h 4484687"/>
              <a:gd name="connsiteX0" fmla="*/ 0 w 9157750"/>
              <a:gd name="connsiteY0" fmla="*/ 0 h 4484687"/>
              <a:gd name="connsiteX1" fmla="*/ 9157750 w 9157750"/>
              <a:gd name="connsiteY1" fmla="*/ 3492596 h 4484687"/>
              <a:gd name="connsiteX2" fmla="*/ 9144000 w 9157750"/>
              <a:gd name="connsiteY2" fmla="*/ 4484687 h 4484687"/>
              <a:gd name="connsiteX3" fmla="*/ 0 w 9157750"/>
              <a:gd name="connsiteY3" fmla="*/ 4484687 h 4484687"/>
              <a:gd name="connsiteX4" fmla="*/ 0 w 9157750"/>
              <a:gd name="connsiteY4" fmla="*/ 0 h 4484687"/>
              <a:gd name="connsiteX0" fmla="*/ 0 w 9150874"/>
              <a:gd name="connsiteY0" fmla="*/ 0 h 4484687"/>
              <a:gd name="connsiteX1" fmla="*/ 9150874 w 9150874"/>
              <a:gd name="connsiteY1" fmla="*/ 1361288 h 4484687"/>
              <a:gd name="connsiteX2" fmla="*/ 9144000 w 9150874"/>
              <a:gd name="connsiteY2" fmla="*/ 4484687 h 4484687"/>
              <a:gd name="connsiteX3" fmla="*/ 0 w 9150874"/>
              <a:gd name="connsiteY3" fmla="*/ 4484687 h 4484687"/>
              <a:gd name="connsiteX4" fmla="*/ 0 w 9150874"/>
              <a:gd name="connsiteY4" fmla="*/ 0 h 4484687"/>
              <a:gd name="connsiteX0" fmla="*/ 6882063 w 9150874"/>
              <a:gd name="connsiteY0" fmla="*/ 0 h 4422810"/>
              <a:gd name="connsiteX1" fmla="*/ 9150874 w 9150874"/>
              <a:gd name="connsiteY1" fmla="*/ 1299411 h 4422810"/>
              <a:gd name="connsiteX2" fmla="*/ 9144000 w 9150874"/>
              <a:gd name="connsiteY2" fmla="*/ 4422810 h 4422810"/>
              <a:gd name="connsiteX3" fmla="*/ 0 w 9150874"/>
              <a:gd name="connsiteY3" fmla="*/ 4422810 h 4422810"/>
              <a:gd name="connsiteX4" fmla="*/ 6882063 w 9150874"/>
              <a:gd name="connsiteY4" fmla="*/ 0 h 4422810"/>
              <a:gd name="connsiteX0" fmla="*/ 6905772 w 9174583"/>
              <a:gd name="connsiteY0" fmla="*/ 0 h 4422810"/>
              <a:gd name="connsiteX1" fmla="*/ 9174583 w 9174583"/>
              <a:gd name="connsiteY1" fmla="*/ 1299411 h 4422810"/>
              <a:gd name="connsiteX2" fmla="*/ 9167709 w 9174583"/>
              <a:gd name="connsiteY2" fmla="*/ 4422810 h 4422810"/>
              <a:gd name="connsiteX3" fmla="*/ 23709 w 9174583"/>
              <a:gd name="connsiteY3" fmla="*/ 4422810 h 4422810"/>
              <a:gd name="connsiteX4" fmla="*/ 30584 w 9174583"/>
              <a:gd name="connsiteY4" fmla="*/ 4034467 h 4422810"/>
              <a:gd name="connsiteX5" fmla="*/ 6905772 w 9174583"/>
              <a:gd name="connsiteY5" fmla="*/ 0 h 4422810"/>
              <a:gd name="connsiteX0" fmla="*/ 6882063 w 9150874"/>
              <a:gd name="connsiteY0" fmla="*/ 0 h 4422810"/>
              <a:gd name="connsiteX1" fmla="*/ 9150874 w 9150874"/>
              <a:gd name="connsiteY1" fmla="*/ 1299411 h 4422810"/>
              <a:gd name="connsiteX2" fmla="*/ 9144000 w 9150874"/>
              <a:gd name="connsiteY2" fmla="*/ 4422810 h 4422810"/>
              <a:gd name="connsiteX3" fmla="*/ 0 w 9150874"/>
              <a:gd name="connsiteY3" fmla="*/ 4422810 h 4422810"/>
              <a:gd name="connsiteX4" fmla="*/ 6875 w 9150874"/>
              <a:gd name="connsiteY4" fmla="*/ 4034467 h 4422810"/>
              <a:gd name="connsiteX5" fmla="*/ 6882063 w 9150874"/>
              <a:gd name="connsiteY5" fmla="*/ 0 h 4422810"/>
              <a:gd name="connsiteX0" fmla="*/ 6883988 w 9152799"/>
              <a:gd name="connsiteY0" fmla="*/ 0 h 4422810"/>
              <a:gd name="connsiteX1" fmla="*/ 9152799 w 9152799"/>
              <a:gd name="connsiteY1" fmla="*/ 1299411 h 4422810"/>
              <a:gd name="connsiteX2" fmla="*/ 9145925 w 9152799"/>
              <a:gd name="connsiteY2" fmla="*/ 4422810 h 4422810"/>
              <a:gd name="connsiteX3" fmla="*/ 1925 w 9152799"/>
              <a:gd name="connsiteY3" fmla="*/ 4422810 h 4422810"/>
              <a:gd name="connsiteX4" fmla="*/ 8800 w 9152799"/>
              <a:gd name="connsiteY4" fmla="*/ 4034467 h 4422810"/>
              <a:gd name="connsiteX5" fmla="*/ 6883988 w 9152799"/>
              <a:gd name="connsiteY5" fmla="*/ 0 h 4422810"/>
              <a:gd name="connsiteX0" fmla="*/ 6885997 w 9154808"/>
              <a:gd name="connsiteY0" fmla="*/ 0 h 4422810"/>
              <a:gd name="connsiteX1" fmla="*/ 9154808 w 9154808"/>
              <a:gd name="connsiteY1" fmla="*/ 1299411 h 4422810"/>
              <a:gd name="connsiteX2" fmla="*/ 9147934 w 9154808"/>
              <a:gd name="connsiteY2" fmla="*/ 4422810 h 4422810"/>
              <a:gd name="connsiteX3" fmla="*/ 3934 w 9154808"/>
              <a:gd name="connsiteY3" fmla="*/ 4422810 h 4422810"/>
              <a:gd name="connsiteX4" fmla="*/ 1284 w 9154808"/>
              <a:gd name="connsiteY4" fmla="*/ 4028117 h 4422810"/>
              <a:gd name="connsiteX5" fmla="*/ 6885997 w 9154808"/>
              <a:gd name="connsiteY5" fmla="*/ 0 h 4422810"/>
              <a:gd name="connsiteX0" fmla="*/ 6927178 w 9195989"/>
              <a:gd name="connsiteY0" fmla="*/ 0 h 4429160"/>
              <a:gd name="connsiteX1" fmla="*/ 9195989 w 9195989"/>
              <a:gd name="connsiteY1" fmla="*/ 1299411 h 4429160"/>
              <a:gd name="connsiteX2" fmla="*/ 9189115 w 9195989"/>
              <a:gd name="connsiteY2" fmla="*/ 4422810 h 4429160"/>
              <a:gd name="connsiteX3" fmla="*/ 665 w 9195989"/>
              <a:gd name="connsiteY3" fmla="*/ 4429160 h 4429160"/>
              <a:gd name="connsiteX4" fmla="*/ 42465 w 9195989"/>
              <a:gd name="connsiteY4" fmla="*/ 4028117 h 4429160"/>
              <a:gd name="connsiteX5" fmla="*/ 6927178 w 9195989"/>
              <a:gd name="connsiteY5" fmla="*/ 0 h 4429160"/>
              <a:gd name="connsiteX0" fmla="*/ 6884713 w 9153524"/>
              <a:gd name="connsiteY0" fmla="*/ 0 h 4422810"/>
              <a:gd name="connsiteX1" fmla="*/ 9153524 w 9153524"/>
              <a:gd name="connsiteY1" fmla="*/ 1299411 h 4422810"/>
              <a:gd name="connsiteX2" fmla="*/ 9146650 w 9153524"/>
              <a:gd name="connsiteY2" fmla="*/ 4422810 h 4422810"/>
              <a:gd name="connsiteX3" fmla="*/ 123300 w 9153524"/>
              <a:gd name="connsiteY3" fmla="*/ 4352960 h 4422810"/>
              <a:gd name="connsiteX4" fmla="*/ 0 w 9153524"/>
              <a:gd name="connsiteY4" fmla="*/ 4028117 h 4422810"/>
              <a:gd name="connsiteX5" fmla="*/ 6884713 w 9153524"/>
              <a:gd name="connsiteY5" fmla="*/ 0 h 4422810"/>
              <a:gd name="connsiteX0" fmla="*/ 6885997 w 9154808"/>
              <a:gd name="connsiteY0" fmla="*/ 0 h 4422810"/>
              <a:gd name="connsiteX1" fmla="*/ 9154808 w 9154808"/>
              <a:gd name="connsiteY1" fmla="*/ 1299411 h 4422810"/>
              <a:gd name="connsiteX2" fmla="*/ 9147934 w 9154808"/>
              <a:gd name="connsiteY2" fmla="*/ 4422810 h 4422810"/>
              <a:gd name="connsiteX3" fmla="*/ 3934 w 9154808"/>
              <a:gd name="connsiteY3" fmla="*/ 4422810 h 4422810"/>
              <a:gd name="connsiteX4" fmla="*/ 1284 w 9154808"/>
              <a:gd name="connsiteY4" fmla="*/ 4028117 h 4422810"/>
              <a:gd name="connsiteX5" fmla="*/ 6885997 w 9154808"/>
              <a:gd name="connsiteY5" fmla="*/ 0 h 4422810"/>
              <a:gd name="connsiteX0" fmla="*/ 6884851 w 9153662"/>
              <a:gd name="connsiteY0" fmla="*/ 0 h 4422810"/>
              <a:gd name="connsiteX1" fmla="*/ 9153662 w 9153662"/>
              <a:gd name="connsiteY1" fmla="*/ 1299411 h 4422810"/>
              <a:gd name="connsiteX2" fmla="*/ 9146788 w 9153662"/>
              <a:gd name="connsiteY2" fmla="*/ 4422810 h 4422810"/>
              <a:gd name="connsiteX3" fmla="*/ 2788 w 9153662"/>
              <a:gd name="connsiteY3" fmla="*/ 4422810 h 4422810"/>
              <a:gd name="connsiteX4" fmla="*/ 138 w 9153662"/>
              <a:gd name="connsiteY4" fmla="*/ 4028117 h 4422810"/>
              <a:gd name="connsiteX5" fmla="*/ 6884851 w 9153662"/>
              <a:gd name="connsiteY5" fmla="*/ 0 h 442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3662" h="4422810">
                <a:moveTo>
                  <a:pt x="6884851" y="0"/>
                </a:moveTo>
                <a:lnTo>
                  <a:pt x="9153662" y="1299411"/>
                </a:lnTo>
                <a:cubicBezTo>
                  <a:pt x="9151371" y="2340544"/>
                  <a:pt x="9149079" y="3381677"/>
                  <a:pt x="9146788" y="4422810"/>
                </a:cubicBezTo>
                <a:lnTo>
                  <a:pt x="2788" y="4422810"/>
                </a:lnTo>
                <a:cubicBezTo>
                  <a:pt x="-912" y="4206038"/>
                  <a:pt x="138" y="4150690"/>
                  <a:pt x="138" y="4028117"/>
                </a:cubicBezTo>
                <a:lnTo>
                  <a:pt x="6884851" y="0"/>
                </a:lnTo>
                <a:close/>
              </a:path>
            </a:pathLst>
          </a:custGeom>
          <a:solidFill>
            <a:schemeClr val="bg1"/>
          </a:solidFill>
          <a:effectLst>
            <a:innerShdw blurRad="177800" dist="50800" dir="18960000">
              <a:prstClr val="black">
                <a:alpha val="50000"/>
              </a:prstClr>
            </a:innerShdw>
          </a:effectLst>
        </p:spPr>
        <p:txBody>
          <a:bodyPr bIns="288000" anchor="b"/>
          <a:lstStyle>
            <a:lvl1pPr marL="0" indent="0" algn="ctr">
              <a:buNone/>
              <a:defRPr/>
            </a:lvl1pPr>
          </a:lstStyle>
          <a:p>
            <a:r>
              <a:rPr lang="en-US" dirty="0"/>
              <a:t>Drag image here or click to insert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324386" cy="2192448"/>
          </a:xfrm>
          <a:prstGeom prst="rect">
            <a:avLst/>
          </a:prstGeom>
        </p:spPr>
      </p:pic>
      <p:sp>
        <p:nvSpPr>
          <p:cNvPr id="2" name="Title 1"/>
          <p:cNvSpPr>
            <a:spLocks noGrp="1"/>
          </p:cNvSpPr>
          <p:nvPr>
            <p:ph type="title"/>
          </p:nvPr>
        </p:nvSpPr>
        <p:spPr>
          <a:xfrm>
            <a:off x="1863753" y="589745"/>
            <a:ext cx="7179508" cy="2139553"/>
          </a:xfrm>
        </p:spPr>
        <p:txBody>
          <a:bodyPr anchor="t">
            <a:noAutofit/>
          </a:bodyPr>
          <a:lstStyle>
            <a:lvl1pPr>
              <a:defRPr sz="2700" b="1" i="0">
                <a:solidFill>
                  <a:srgbClr val="77C043"/>
                </a:solidFill>
                <a:latin typeface="Verdana" charset="0"/>
                <a:ea typeface="Verdana" charset="0"/>
                <a:cs typeface="Verdana" charset="0"/>
              </a:defRPr>
            </a:lvl1pPr>
          </a:lstStyle>
          <a:p>
            <a:r>
              <a:rPr lang="en-US" dirty="0"/>
              <a:t>Click to edit Master title style</a:t>
            </a:r>
          </a:p>
        </p:txBody>
      </p:sp>
      <p:sp>
        <p:nvSpPr>
          <p:cNvPr id="3" name="Text Placeholder 2"/>
          <p:cNvSpPr>
            <a:spLocks noGrp="1"/>
          </p:cNvSpPr>
          <p:nvPr>
            <p:ph type="body" idx="1" hasCustomPrompt="1"/>
          </p:nvPr>
        </p:nvSpPr>
        <p:spPr>
          <a:xfrm>
            <a:off x="1863754" y="1779906"/>
            <a:ext cx="7280247" cy="1125140"/>
          </a:xfrm>
        </p:spPr>
        <p:txBody>
          <a:bodyPr>
            <a:noAutofit/>
          </a:bodyPr>
          <a:lstStyle>
            <a:lvl1pPr marL="0" indent="0">
              <a:buNone/>
              <a:defRPr sz="1500" b="0" i="0">
                <a:solidFill>
                  <a:schemeClr val="tx1"/>
                </a:solidFill>
                <a:latin typeface="Verdana" charset="0"/>
                <a:ea typeface="Verdana" charset="0"/>
                <a:cs typeface="Verdan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9BECFCD-74CD-45BE-83AE-7E2C6D276C01}"/>
              </a:ext>
            </a:extLst>
          </p:cNvPr>
          <p:cNvCxnSpPr/>
          <p:nvPr userDrawn="1"/>
        </p:nvCxnSpPr>
        <p:spPr>
          <a:xfrm>
            <a:off x="792000" y="810000"/>
            <a:ext cx="835358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712800" y="0"/>
            <a:ext cx="7801200" cy="8100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712800" y="1136700"/>
            <a:ext cx="7045200" cy="326350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Date Placeholder 3"/>
          <p:cNvSpPr>
            <a:spLocks noGrp="1"/>
          </p:cNvSpPr>
          <p:nvPr>
            <p:ph type="dt" sz="half" idx="2"/>
          </p:nvPr>
        </p:nvSpPr>
        <p:spPr>
          <a:xfrm>
            <a:off x="5717692" y="4767263"/>
            <a:ext cx="2057400" cy="273844"/>
          </a:xfrm>
          <a:prstGeom prst="rect">
            <a:avLst/>
          </a:prstGeom>
        </p:spPr>
        <p:txBody>
          <a:bodyPr vert="horz" wrap="none" lIns="91440" tIns="45720" rIns="91440" bIns="45720" rtlCol="0" anchor="ctr"/>
          <a:lstStyle>
            <a:lvl1pPr algn="r">
              <a:defRPr sz="750" baseline="0">
                <a:solidFill>
                  <a:schemeClr val="tx1"/>
                </a:solidFill>
              </a:defRPr>
            </a:lvl1pPr>
          </a:lstStyle>
          <a:p>
            <a:fld id="{86082675-6B22-4F9D-B0BE-B86537F53BB0}" type="datetime1">
              <a:rPr lang="en-NZ" smtClean="0"/>
              <a:t>11/05/2021</a:t>
            </a:fld>
            <a:endParaRPr lang="en-US" dirty="0"/>
          </a:p>
        </p:txBody>
      </p:sp>
      <p:sp>
        <p:nvSpPr>
          <p:cNvPr id="5" name="Footer Placeholder 4"/>
          <p:cNvSpPr>
            <a:spLocks noGrp="1"/>
          </p:cNvSpPr>
          <p:nvPr>
            <p:ph type="ftr" sz="quarter" idx="3"/>
          </p:nvPr>
        </p:nvSpPr>
        <p:spPr>
          <a:xfrm>
            <a:off x="2692350" y="4767264"/>
            <a:ext cx="3086100" cy="273844"/>
          </a:xfrm>
          <a:prstGeom prst="rect">
            <a:avLst/>
          </a:prstGeom>
        </p:spPr>
        <p:txBody>
          <a:bodyPr vert="horz" wrap="none" lIns="91440" tIns="45720" rIns="91440" bIns="45720" rtlCol="0" anchor="ctr"/>
          <a:lstStyle>
            <a:lvl1pPr algn="ctr">
              <a:defRPr sz="750" baseline="0">
                <a:solidFill>
                  <a:schemeClr val="tx1"/>
                </a:solidFill>
              </a:defRPr>
            </a:lvl1pPr>
          </a:lstStyle>
          <a:p>
            <a:endParaRPr lang="en-US" dirty="0"/>
          </a:p>
        </p:txBody>
      </p:sp>
      <p:pic>
        <p:nvPicPr>
          <p:cNvPr id="12" name="Picture 11">
            <a:extLst>
              <a:ext uri="{FF2B5EF4-FFF2-40B4-BE49-F238E27FC236}">
                <a16:creationId xmlns:a16="http://schemas.microsoft.com/office/drawing/2014/main" id="{BE6BEA44-45EF-F343-8889-719DDE855625}"/>
              </a:ext>
            </a:extLst>
          </p:cNvPr>
          <p:cNvPicPr>
            <a:picLocks noChangeAspect="1"/>
          </p:cNvPicPr>
          <p:nvPr userDrawn="1"/>
        </p:nvPicPr>
        <p:blipFill>
          <a:blip r:embed="rId12"/>
          <a:stretch>
            <a:fillRect/>
          </a:stretch>
        </p:blipFill>
        <p:spPr>
          <a:xfrm>
            <a:off x="7867650" y="4503792"/>
            <a:ext cx="1097753" cy="517718"/>
          </a:xfrm>
          <a:prstGeom prst="rect">
            <a:avLst/>
          </a:prstGeom>
        </p:spPr>
      </p:pic>
      <p:pic>
        <p:nvPicPr>
          <p:cNvPr id="15" name="Picture 14">
            <a:extLst>
              <a:ext uri="{FF2B5EF4-FFF2-40B4-BE49-F238E27FC236}">
                <a16:creationId xmlns:a16="http://schemas.microsoft.com/office/drawing/2014/main" id="{DA7A2B74-1166-0A4A-8482-148D1B243124}"/>
              </a:ext>
            </a:extLst>
          </p:cNvPr>
          <p:cNvPicPr>
            <a:picLocks noChangeAspect="1"/>
          </p:cNvPicPr>
          <p:nvPr userDrawn="1"/>
        </p:nvPicPr>
        <p:blipFill>
          <a:blip r:embed="rId13"/>
          <a:stretch>
            <a:fillRect/>
          </a:stretch>
        </p:blipFill>
        <p:spPr>
          <a:xfrm>
            <a:off x="2" y="1"/>
            <a:ext cx="1096994" cy="965200"/>
          </a:xfrm>
          <a:prstGeom prst="rect">
            <a:avLst/>
          </a:prstGeom>
        </p:spPr>
      </p:pic>
    </p:spTree>
    <p:extLst>
      <p:ext uri="{BB962C8B-B14F-4D97-AF65-F5344CB8AC3E}">
        <p14:creationId xmlns:p14="http://schemas.microsoft.com/office/powerpoint/2010/main" val="536990813"/>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62" r:id="rId4"/>
    <p:sldLayoutId id="2147483671" r:id="rId5"/>
    <p:sldLayoutId id="2147483672" r:id="rId6"/>
    <p:sldLayoutId id="2147483674" r:id="rId7"/>
    <p:sldLayoutId id="2147483673" r:id="rId8"/>
    <p:sldLayoutId id="2147483663" r:id="rId9"/>
    <p:sldLayoutId id="2147483675" r:id="rId10"/>
  </p:sldLayoutIdLst>
  <p:hf hdr="0" ftr="0" dt="0"/>
  <p:txStyles>
    <p:titleStyle>
      <a:lvl1pPr algn="l" defTabSz="685800" rtl="0" eaLnBrk="1" latinLnBrk="0" hangingPunct="1">
        <a:lnSpc>
          <a:spcPct val="90000"/>
        </a:lnSpc>
        <a:spcBef>
          <a:spcPct val="0"/>
        </a:spcBef>
        <a:buNone/>
        <a:defRPr sz="225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800" rtl="0" eaLnBrk="1" latinLnBrk="0" hangingPunct="1">
        <a:lnSpc>
          <a:spcPct val="90000"/>
        </a:lnSpc>
        <a:spcBef>
          <a:spcPts val="750"/>
        </a:spcBef>
        <a:buFontTx/>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cisions.dotnous.com/reaa/v2/abstract.aspx?case=3286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ecisions.dotnous.com/reaa/v2/abstract.aspx?case=3286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decisions.dotnous.com/reaa/v2/abstract.aspx?case=3286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rea.govt.nz/"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C5E7-E936-42CB-B091-FB4FD5DE82F4}"/>
              </a:ext>
            </a:extLst>
          </p:cNvPr>
          <p:cNvSpPr>
            <a:spLocks noGrp="1"/>
          </p:cNvSpPr>
          <p:nvPr>
            <p:ph type="title"/>
          </p:nvPr>
        </p:nvSpPr>
        <p:spPr/>
        <p:txBody>
          <a:bodyPr/>
          <a:lstStyle/>
          <a:p>
            <a:r>
              <a:rPr lang="en-NZ" dirty="0"/>
              <a:t>Marketing and advertising</a:t>
            </a:r>
          </a:p>
        </p:txBody>
      </p:sp>
      <p:sp>
        <p:nvSpPr>
          <p:cNvPr id="3" name="Text Placeholder 2">
            <a:extLst>
              <a:ext uri="{FF2B5EF4-FFF2-40B4-BE49-F238E27FC236}">
                <a16:creationId xmlns:a16="http://schemas.microsoft.com/office/drawing/2014/main" id="{DCF179E7-9DF6-4894-924A-8A05819FCB97}"/>
              </a:ext>
            </a:extLst>
          </p:cNvPr>
          <p:cNvSpPr>
            <a:spLocks noGrp="1"/>
          </p:cNvSpPr>
          <p:nvPr>
            <p:ph type="body" sz="quarter" idx="10"/>
          </p:nvPr>
        </p:nvSpPr>
        <p:spPr>
          <a:xfrm>
            <a:off x="831911" y="2205633"/>
            <a:ext cx="6600825" cy="842366"/>
          </a:xfrm>
        </p:spPr>
        <p:txBody>
          <a:bodyPr/>
          <a:lstStyle/>
          <a:p>
            <a:pPr>
              <a:lnSpc>
                <a:spcPct val="100000"/>
              </a:lnSpc>
              <a:spcBef>
                <a:spcPts val="1200"/>
              </a:spcBef>
              <a:spcAft>
                <a:spcPts val="1200"/>
              </a:spcAft>
            </a:pPr>
            <a:r>
              <a:rPr lang="en-NZ" dirty="0"/>
              <a:t>Participants can claim up to </a:t>
            </a:r>
            <a:r>
              <a:rPr lang="en-NZ" b="1" dirty="0"/>
              <a:t>2 hours of non-verifiable training</a:t>
            </a:r>
            <a:r>
              <a:rPr lang="en-NZ" dirty="0"/>
              <a:t> for completing this training session.</a:t>
            </a:r>
          </a:p>
        </p:txBody>
      </p:sp>
    </p:spTree>
    <p:extLst>
      <p:ext uri="{BB962C8B-B14F-4D97-AF65-F5344CB8AC3E}">
        <p14:creationId xmlns:p14="http://schemas.microsoft.com/office/powerpoint/2010/main" val="103118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1BFB8E-82FA-4BE6-A593-5D0ACF011E8A}"/>
              </a:ext>
            </a:extLst>
          </p:cNvPr>
          <p:cNvSpPr>
            <a:spLocks noGrp="1"/>
          </p:cNvSpPr>
          <p:nvPr>
            <p:ph type="body" sz="quarter" idx="10"/>
          </p:nvPr>
        </p:nvSpPr>
        <p:spPr>
          <a:xfrm>
            <a:off x="712923" y="1136744"/>
            <a:ext cx="7043737" cy="2196391"/>
          </a:xfrm>
        </p:spPr>
        <p:txBody>
          <a:bodyPr/>
          <a:lstStyle/>
          <a:p>
            <a:pPr lvl="0">
              <a:lnSpc>
                <a:spcPct val="100000"/>
              </a:lnSpc>
              <a:spcBef>
                <a:spcPts val="600"/>
              </a:spcBef>
              <a:spcAft>
                <a:spcPts val="600"/>
              </a:spcAft>
            </a:pPr>
            <a:r>
              <a:rPr lang="en-NZ" sz="1400" dirty="0" err="1"/>
              <a:t>Tamati</a:t>
            </a:r>
            <a:r>
              <a:rPr lang="en-NZ" sz="1400" dirty="0"/>
              <a:t> recently listed an apartment for sale. The vendor told him it came with a storage unit, which </a:t>
            </a:r>
            <a:r>
              <a:rPr lang="en-NZ" sz="1400" dirty="0" err="1"/>
              <a:t>Tamati</a:t>
            </a:r>
            <a:r>
              <a:rPr lang="en-NZ" sz="1400" dirty="0"/>
              <a:t> was able to view, so he advertised the apartment as having a storage unit. Yu Yan bought the apartment, and when she tried to store her bike in the storage unit, the neighbour told her that she couldn’t use it. The vendor had leased the storage unit to the neighbour for 2 years and not informed the neighbour they were selling the apartment. The neighbour claims he should still have use of the storage unit as the vendor never formally ended the lease agreement. </a:t>
            </a:r>
          </a:p>
          <a:p>
            <a:pPr lvl="0">
              <a:lnSpc>
                <a:spcPct val="100000"/>
              </a:lnSpc>
              <a:spcBef>
                <a:spcPts val="600"/>
              </a:spcBef>
              <a:spcAft>
                <a:spcPts val="600"/>
              </a:spcAft>
            </a:pPr>
            <a:r>
              <a:rPr lang="en-NZ" sz="1400" dirty="0"/>
              <a:t>Has </a:t>
            </a:r>
            <a:r>
              <a:rPr lang="en-NZ" sz="1400" dirty="0" err="1"/>
              <a:t>Tamati</a:t>
            </a:r>
            <a:r>
              <a:rPr lang="en-NZ" sz="1400" dirty="0"/>
              <a:t> breached any rules? If so, what should he have done differently? </a:t>
            </a:r>
          </a:p>
          <a:p>
            <a:pPr>
              <a:lnSpc>
                <a:spcPct val="100000"/>
              </a:lnSpc>
              <a:spcBef>
                <a:spcPts val="600"/>
              </a:spcBef>
              <a:spcAft>
                <a:spcPts val="600"/>
              </a:spcAft>
            </a:pPr>
            <a:endParaRPr lang="en-NZ" sz="1400" dirty="0"/>
          </a:p>
        </p:txBody>
      </p:sp>
      <p:sp>
        <p:nvSpPr>
          <p:cNvPr id="3" name="Title 2">
            <a:extLst>
              <a:ext uri="{FF2B5EF4-FFF2-40B4-BE49-F238E27FC236}">
                <a16:creationId xmlns:a16="http://schemas.microsoft.com/office/drawing/2014/main" id="{2DD18CD2-C3F8-414F-A907-37D872CAAB33}"/>
              </a:ext>
            </a:extLst>
          </p:cNvPr>
          <p:cNvSpPr>
            <a:spLocks noGrp="1"/>
          </p:cNvSpPr>
          <p:nvPr>
            <p:ph type="title"/>
          </p:nvPr>
        </p:nvSpPr>
        <p:spPr/>
        <p:txBody>
          <a:bodyPr/>
          <a:lstStyle/>
          <a:p>
            <a:r>
              <a:rPr lang="en-NZ" dirty="0"/>
              <a:t>Scenario 2</a:t>
            </a:r>
          </a:p>
        </p:txBody>
      </p:sp>
      <p:sp>
        <p:nvSpPr>
          <p:cNvPr id="5" name="Oval 4">
            <a:extLst>
              <a:ext uri="{FF2B5EF4-FFF2-40B4-BE49-F238E27FC236}">
                <a16:creationId xmlns:a16="http://schemas.microsoft.com/office/drawing/2014/main" id="{509C8C4B-5C86-4D1C-982D-9661B821C553}"/>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endParaRPr lang="en-NZ" sz="2000" b="1" dirty="0"/>
          </a:p>
        </p:txBody>
      </p:sp>
      <p:sp>
        <p:nvSpPr>
          <p:cNvPr id="6" name="TextBox 5">
            <a:extLst>
              <a:ext uri="{FF2B5EF4-FFF2-40B4-BE49-F238E27FC236}">
                <a16:creationId xmlns:a16="http://schemas.microsoft.com/office/drawing/2014/main" id="{E00962B4-9863-40EF-8345-E615ADA8BFEE}"/>
              </a:ext>
            </a:extLst>
          </p:cNvPr>
          <p:cNvSpPr txBox="1"/>
          <p:nvPr/>
        </p:nvSpPr>
        <p:spPr>
          <a:xfrm>
            <a:off x="712800" y="3421625"/>
            <a:ext cx="7043737" cy="1600438"/>
          </a:xfrm>
          <a:prstGeom prst="rect">
            <a:avLst/>
          </a:prstGeom>
          <a:solidFill>
            <a:schemeClr val="tx1"/>
          </a:solidFill>
        </p:spPr>
        <p:txBody>
          <a:bodyPr wrap="square" rtlCol="0">
            <a:spAutoFit/>
          </a:bodyPr>
          <a:lstStyle/>
          <a:p>
            <a:r>
              <a:rPr lang="en-US" sz="1400" b="1" dirty="0">
                <a:solidFill>
                  <a:schemeClr val="bg1"/>
                </a:solidFill>
                <a:latin typeface="Verdana" charset="0"/>
                <a:ea typeface="Verdana" charset="0"/>
              </a:rPr>
              <a:t>Answer: </a:t>
            </a:r>
            <a:r>
              <a:rPr lang="en-NZ" sz="1400" dirty="0" err="1">
                <a:solidFill>
                  <a:schemeClr val="bg1"/>
                </a:solidFill>
                <a:latin typeface="Verdana" charset="0"/>
                <a:ea typeface="Verdana" charset="0"/>
              </a:rPr>
              <a:t>Tamati</a:t>
            </a:r>
            <a:r>
              <a:rPr lang="en-NZ" sz="1400" dirty="0">
                <a:solidFill>
                  <a:schemeClr val="bg1"/>
                </a:solidFill>
                <a:latin typeface="Verdana" charset="0"/>
                <a:ea typeface="Verdana" charset="0"/>
              </a:rPr>
              <a:t> has breached rule 6.4 by providing false information and rule 5.1 for not acting with skill and care. </a:t>
            </a:r>
            <a:r>
              <a:rPr lang="en-NZ" sz="1400" dirty="0" err="1">
                <a:solidFill>
                  <a:schemeClr val="bg1"/>
                </a:solidFill>
                <a:latin typeface="Verdana" charset="0"/>
                <a:ea typeface="Verdana" charset="0"/>
              </a:rPr>
              <a:t>Tamati</a:t>
            </a:r>
            <a:r>
              <a:rPr lang="en-NZ" sz="1400" dirty="0">
                <a:solidFill>
                  <a:schemeClr val="bg1"/>
                </a:solidFill>
                <a:latin typeface="Verdana" charset="0"/>
                <a:ea typeface="Verdana" charset="0"/>
              </a:rPr>
              <a:t> should have checked the title, which would have noted there was a lease agreement registered on it. </a:t>
            </a:r>
            <a:r>
              <a:rPr lang="en-NZ" sz="1400" dirty="0" err="1">
                <a:solidFill>
                  <a:schemeClr val="bg1"/>
                </a:solidFill>
                <a:latin typeface="Verdana" charset="0"/>
                <a:ea typeface="Verdana" charset="0"/>
              </a:rPr>
              <a:t>Tamati</a:t>
            </a:r>
            <a:r>
              <a:rPr lang="en-NZ" sz="1400" dirty="0">
                <a:solidFill>
                  <a:schemeClr val="bg1"/>
                </a:solidFill>
                <a:latin typeface="Verdana" charset="0"/>
                <a:ea typeface="Verdana" charset="0"/>
              </a:rPr>
              <a:t> would have then been able to ask the vendor for more information and acquire a copy of the lease to disclose this to the buyer. </a:t>
            </a:r>
            <a:r>
              <a:rPr lang="en-NZ" sz="1400" dirty="0" err="1">
                <a:solidFill>
                  <a:schemeClr val="bg1"/>
                </a:solidFill>
                <a:latin typeface="Verdana" charset="0"/>
                <a:ea typeface="Verdana" charset="0"/>
              </a:rPr>
              <a:t>Tamati</a:t>
            </a:r>
            <a:r>
              <a:rPr lang="en-NZ" sz="1400" dirty="0">
                <a:solidFill>
                  <a:schemeClr val="bg1"/>
                </a:solidFill>
                <a:latin typeface="Verdana" charset="0"/>
                <a:ea typeface="Verdana" charset="0"/>
              </a:rPr>
              <a:t> should also then advise the buyer to seek legal advice about the lease going forward. </a:t>
            </a:r>
            <a:endParaRPr lang="en-NZ" dirty="0">
              <a:solidFill>
                <a:schemeClr val="bg1"/>
              </a:solidFill>
            </a:endParaRPr>
          </a:p>
        </p:txBody>
      </p:sp>
    </p:spTree>
    <p:extLst>
      <p:ext uri="{BB962C8B-B14F-4D97-AF65-F5344CB8AC3E}">
        <p14:creationId xmlns:p14="http://schemas.microsoft.com/office/powerpoint/2010/main" val="251997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A4A17-E8CB-4B3F-8DE4-84F334E01D07}"/>
              </a:ext>
            </a:extLst>
          </p:cNvPr>
          <p:cNvSpPr>
            <a:spLocks noGrp="1"/>
          </p:cNvSpPr>
          <p:nvPr>
            <p:ph type="body" sz="quarter" idx="10"/>
          </p:nvPr>
        </p:nvSpPr>
        <p:spPr>
          <a:xfrm>
            <a:off x="712923" y="1136745"/>
            <a:ext cx="7043737" cy="2004662"/>
          </a:xfrm>
        </p:spPr>
        <p:txBody>
          <a:bodyPr/>
          <a:lstStyle/>
          <a:p>
            <a:pPr lvl="0">
              <a:lnSpc>
                <a:spcPct val="100000"/>
              </a:lnSpc>
              <a:spcBef>
                <a:spcPts val="600"/>
              </a:spcBef>
              <a:spcAft>
                <a:spcPts val="600"/>
              </a:spcAft>
            </a:pPr>
            <a:r>
              <a:rPr lang="en-NZ" sz="1400" dirty="0"/>
              <a:t>Lydia is marketing a property for lease that is currently set up as a small warehouse and packing facility in a commercially zoned area. Sakura has dreams of taking on the lease and turning the space into a small yoga studio. Sakura knows that she will need to make a lot of changes in order to transform the property, and Lydia verbally tells Sakura the landlord would contribute to the cost of the renovations. </a:t>
            </a:r>
          </a:p>
          <a:p>
            <a:pPr lvl="0">
              <a:lnSpc>
                <a:spcPct val="100000"/>
              </a:lnSpc>
              <a:spcBef>
                <a:spcPts val="600"/>
              </a:spcBef>
              <a:spcAft>
                <a:spcPts val="600"/>
              </a:spcAft>
            </a:pPr>
            <a:r>
              <a:rPr lang="en-NZ" sz="1400" dirty="0"/>
              <a:t>What should Lydia do next to make sure Sakura could take on the lease with no problems or issues?</a:t>
            </a:r>
          </a:p>
        </p:txBody>
      </p:sp>
      <p:sp>
        <p:nvSpPr>
          <p:cNvPr id="3" name="Title 2">
            <a:extLst>
              <a:ext uri="{FF2B5EF4-FFF2-40B4-BE49-F238E27FC236}">
                <a16:creationId xmlns:a16="http://schemas.microsoft.com/office/drawing/2014/main" id="{C4B36DFA-E584-456B-ADB1-8CFBAA764540}"/>
              </a:ext>
            </a:extLst>
          </p:cNvPr>
          <p:cNvSpPr>
            <a:spLocks noGrp="1"/>
          </p:cNvSpPr>
          <p:nvPr>
            <p:ph type="title"/>
          </p:nvPr>
        </p:nvSpPr>
        <p:spPr/>
        <p:txBody>
          <a:bodyPr/>
          <a:lstStyle/>
          <a:p>
            <a:r>
              <a:rPr lang="en-NZ" dirty="0"/>
              <a:t>Scenario 3</a:t>
            </a:r>
          </a:p>
        </p:txBody>
      </p:sp>
      <p:sp>
        <p:nvSpPr>
          <p:cNvPr id="5" name="Oval 4">
            <a:extLst>
              <a:ext uri="{FF2B5EF4-FFF2-40B4-BE49-F238E27FC236}">
                <a16:creationId xmlns:a16="http://schemas.microsoft.com/office/drawing/2014/main" id="{B11C79BC-3245-4824-BBC4-03B9FCC75531}"/>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endParaRPr lang="en-NZ" sz="2000" b="1" dirty="0"/>
          </a:p>
        </p:txBody>
      </p:sp>
      <p:sp>
        <p:nvSpPr>
          <p:cNvPr id="6" name="TextBox 5">
            <a:extLst>
              <a:ext uri="{FF2B5EF4-FFF2-40B4-BE49-F238E27FC236}">
                <a16:creationId xmlns:a16="http://schemas.microsoft.com/office/drawing/2014/main" id="{54E34335-46B6-40E9-83C8-F3FABF7B2990}"/>
              </a:ext>
            </a:extLst>
          </p:cNvPr>
          <p:cNvSpPr txBox="1"/>
          <p:nvPr/>
        </p:nvSpPr>
        <p:spPr>
          <a:xfrm>
            <a:off x="712800" y="3252020"/>
            <a:ext cx="6960247" cy="1774845"/>
          </a:xfrm>
          <a:prstGeom prst="rect">
            <a:avLst/>
          </a:prstGeom>
          <a:solidFill>
            <a:schemeClr val="tx1"/>
          </a:solidFill>
        </p:spPr>
        <p:txBody>
          <a:bodyPr wrap="square" rtlCol="0">
            <a:spAutoFit/>
          </a:bodyPr>
          <a:lstStyle/>
          <a:p>
            <a:pPr lvl="0">
              <a:lnSpc>
                <a:spcPts val="1350"/>
              </a:lnSpc>
              <a:spcAft>
                <a:spcPts val="425"/>
              </a:spcAft>
              <a:buSzPts val="950"/>
            </a:pPr>
            <a:r>
              <a:rPr lang="en-US" sz="1400" b="1" dirty="0">
                <a:solidFill>
                  <a:schemeClr val="bg1"/>
                </a:solidFill>
                <a:latin typeface="Verdana" charset="0"/>
                <a:ea typeface="Verdana" charset="0"/>
              </a:rPr>
              <a:t>Answer: </a:t>
            </a:r>
            <a:r>
              <a:rPr lang="en-NZ" sz="1400" dirty="0">
                <a:solidFill>
                  <a:schemeClr val="bg1"/>
                </a:solidFill>
                <a:latin typeface="Verdana" charset="0"/>
                <a:ea typeface="Verdana" charset="0"/>
              </a:rPr>
              <a:t>Lydia should advise Sakura to:</a:t>
            </a:r>
          </a:p>
          <a:p>
            <a:pPr marL="361950" lvl="1" indent="-342900">
              <a:lnSpc>
                <a:spcPts val="1350"/>
              </a:lnSpc>
              <a:spcAft>
                <a:spcPts val="425"/>
              </a:spcAft>
              <a:buFont typeface="+mj-lt"/>
              <a:buAutoNum type="alphaLcParenR"/>
            </a:pPr>
            <a:r>
              <a:rPr lang="en-NZ" sz="1400" dirty="0">
                <a:solidFill>
                  <a:schemeClr val="bg1"/>
                </a:solidFill>
                <a:latin typeface="Verdana" charset="0"/>
                <a:ea typeface="Verdana" charset="0"/>
              </a:rPr>
              <a:t>check with her local council that the property is zoned correctly for a yoga studio and, if so, whether it is possible to change its use and how to go about applying for this </a:t>
            </a:r>
          </a:p>
          <a:p>
            <a:pPr marL="342900" indent="-342900">
              <a:buFont typeface="+mj-lt"/>
              <a:buAutoNum type="alphaLcParenR" startAt="2"/>
            </a:pPr>
            <a:r>
              <a:rPr lang="en-NZ" sz="1400" dirty="0">
                <a:solidFill>
                  <a:schemeClr val="bg1"/>
                </a:solidFill>
                <a:latin typeface="Verdana" charset="0"/>
                <a:ea typeface="Verdana" charset="0"/>
              </a:rPr>
              <a:t>speak with her client about how much they are willing to contribute to the costs of the renovation and follow up her verbal representation in writing to ensure Sakura has an accurate picture of her client’s intentions.</a:t>
            </a:r>
          </a:p>
        </p:txBody>
      </p:sp>
    </p:spTree>
    <p:extLst>
      <p:ext uri="{BB962C8B-B14F-4D97-AF65-F5344CB8AC3E}">
        <p14:creationId xmlns:p14="http://schemas.microsoft.com/office/powerpoint/2010/main" val="25316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7F5840-B9A6-4E6F-A197-F19E142D2DE6}"/>
              </a:ext>
            </a:extLst>
          </p:cNvPr>
          <p:cNvSpPr>
            <a:spLocks noGrp="1"/>
          </p:cNvSpPr>
          <p:nvPr>
            <p:ph type="body" sz="quarter" idx="10"/>
          </p:nvPr>
        </p:nvSpPr>
        <p:spPr>
          <a:xfrm>
            <a:off x="712923" y="1136745"/>
            <a:ext cx="7043737" cy="2225888"/>
          </a:xfrm>
        </p:spPr>
        <p:txBody>
          <a:bodyPr/>
          <a:lstStyle/>
          <a:p>
            <a:pPr lvl="0">
              <a:lnSpc>
                <a:spcPct val="100000"/>
              </a:lnSpc>
              <a:spcBef>
                <a:spcPts val="600"/>
              </a:spcBef>
              <a:spcAft>
                <a:spcPts val="600"/>
              </a:spcAft>
            </a:pPr>
            <a:r>
              <a:rPr lang="en-NZ" sz="1400" dirty="0"/>
              <a:t>Hone is inspecting a property in order to list it for sale. From what Hone can see when he visits, the property has four large bedrooms, each with a window, and it doesn’t appear to have been renovated or had sections added to it. Hone advertises the property as a four-bedroom house, and it sells to a buyer who wants to use it as a rental property. After settlement, the buyer checks the LIM and finds out that one of the bedrooms is not consented. </a:t>
            </a:r>
          </a:p>
          <a:p>
            <a:pPr lvl="0">
              <a:lnSpc>
                <a:spcPct val="100000"/>
              </a:lnSpc>
              <a:spcBef>
                <a:spcPts val="600"/>
              </a:spcBef>
              <a:spcAft>
                <a:spcPts val="600"/>
              </a:spcAft>
            </a:pPr>
            <a:r>
              <a:rPr lang="en-NZ" sz="1400" dirty="0"/>
              <a:t>What steps could Hone have taken to reduce the risk of this issue occurring?</a:t>
            </a:r>
          </a:p>
        </p:txBody>
      </p:sp>
      <p:sp>
        <p:nvSpPr>
          <p:cNvPr id="3" name="Title 2">
            <a:extLst>
              <a:ext uri="{FF2B5EF4-FFF2-40B4-BE49-F238E27FC236}">
                <a16:creationId xmlns:a16="http://schemas.microsoft.com/office/drawing/2014/main" id="{CFC9CA4D-F43C-4AA9-B7C6-70A6F5B2EB19}"/>
              </a:ext>
            </a:extLst>
          </p:cNvPr>
          <p:cNvSpPr>
            <a:spLocks noGrp="1"/>
          </p:cNvSpPr>
          <p:nvPr>
            <p:ph type="title"/>
          </p:nvPr>
        </p:nvSpPr>
        <p:spPr/>
        <p:txBody>
          <a:bodyPr/>
          <a:lstStyle/>
          <a:p>
            <a:r>
              <a:rPr lang="en-NZ" dirty="0"/>
              <a:t>Scenario 4</a:t>
            </a:r>
          </a:p>
        </p:txBody>
      </p:sp>
      <p:sp>
        <p:nvSpPr>
          <p:cNvPr id="5" name="Oval 4">
            <a:extLst>
              <a:ext uri="{FF2B5EF4-FFF2-40B4-BE49-F238E27FC236}">
                <a16:creationId xmlns:a16="http://schemas.microsoft.com/office/drawing/2014/main" id="{B15C4C4F-7A16-48F3-9FFC-C15FBEE7EF94}"/>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endParaRPr lang="en-NZ" sz="2000" b="1" dirty="0"/>
          </a:p>
        </p:txBody>
      </p:sp>
      <p:sp>
        <p:nvSpPr>
          <p:cNvPr id="6" name="TextBox 5">
            <a:extLst>
              <a:ext uri="{FF2B5EF4-FFF2-40B4-BE49-F238E27FC236}">
                <a16:creationId xmlns:a16="http://schemas.microsoft.com/office/drawing/2014/main" id="{5319FB4B-F762-455C-8ED5-81FE379E8D52}"/>
              </a:ext>
            </a:extLst>
          </p:cNvPr>
          <p:cNvSpPr txBox="1"/>
          <p:nvPr/>
        </p:nvSpPr>
        <p:spPr>
          <a:xfrm>
            <a:off x="712923" y="3421979"/>
            <a:ext cx="7043737" cy="1169551"/>
          </a:xfrm>
          <a:prstGeom prst="rect">
            <a:avLst/>
          </a:prstGeom>
          <a:solidFill>
            <a:schemeClr val="tx1"/>
          </a:solidFill>
        </p:spPr>
        <p:txBody>
          <a:bodyPr wrap="square" rtlCol="0">
            <a:spAutoFit/>
          </a:bodyPr>
          <a:lstStyle/>
          <a:p>
            <a:pPr defTabSz="685800">
              <a:spcBef>
                <a:spcPts val="600"/>
              </a:spcBef>
              <a:spcAft>
                <a:spcPts val="600"/>
              </a:spcAft>
            </a:pPr>
            <a:r>
              <a:rPr lang="en-US" sz="1400" b="1" dirty="0">
                <a:solidFill>
                  <a:schemeClr val="bg1"/>
                </a:solidFill>
                <a:latin typeface="Verdana" charset="0"/>
                <a:ea typeface="Verdana" charset="0"/>
              </a:rPr>
              <a:t>Answer: </a:t>
            </a:r>
            <a:r>
              <a:rPr lang="en-NZ" sz="1400" dirty="0">
                <a:solidFill>
                  <a:schemeClr val="bg1"/>
                </a:solidFill>
                <a:latin typeface="Verdana" charset="0"/>
                <a:ea typeface="Verdana" charset="0"/>
              </a:rPr>
              <a:t>Although in this case it was unlikely to be a strict requirement (as aspects of the property did not raise any questions or concerns), best practice suggests that Hone should have obtained a LIM. Licensees must take all reasonable steps to ensure they are providing factual information and going the extra mile in some cases can be worthwhile. </a:t>
            </a:r>
          </a:p>
        </p:txBody>
      </p:sp>
    </p:spTree>
    <p:extLst>
      <p:ext uri="{BB962C8B-B14F-4D97-AF65-F5344CB8AC3E}">
        <p14:creationId xmlns:p14="http://schemas.microsoft.com/office/powerpoint/2010/main" val="300581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095F01-52E7-4817-A93E-6628C3C8066F}"/>
              </a:ext>
            </a:extLst>
          </p:cNvPr>
          <p:cNvSpPr>
            <a:spLocks noGrp="1"/>
          </p:cNvSpPr>
          <p:nvPr>
            <p:ph type="body" sz="quarter" idx="10"/>
          </p:nvPr>
        </p:nvSpPr>
        <p:spPr>
          <a:xfrm>
            <a:off x="712923" y="1136745"/>
            <a:ext cx="7043737" cy="1435006"/>
          </a:xfrm>
        </p:spPr>
        <p:txBody>
          <a:bodyPr/>
          <a:lstStyle/>
          <a:p>
            <a:pPr>
              <a:lnSpc>
                <a:spcPct val="100000"/>
              </a:lnSpc>
              <a:spcBef>
                <a:spcPts val="600"/>
              </a:spcBef>
              <a:spcAft>
                <a:spcPts val="600"/>
              </a:spcAft>
            </a:pPr>
            <a:r>
              <a:rPr lang="en-NZ" sz="1400" dirty="0"/>
              <a:t>Mei Ling is listing a property for sale which is currently tenanted. She wants to photograph the property for marketing so she asks the tenants’ permission, but they do not want her to photograph their possessions in the property. </a:t>
            </a:r>
          </a:p>
          <a:p>
            <a:pPr>
              <a:lnSpc>
                <a:spcPct val="100000"/>
              </a:lnSpc>
              <a:spcBef>
                <a:spcPts val="600"/>
              </a:spcBef>
              <a:spcAft>
                <a:spcPts val="600"/>
              </a:spcAft>
            </a:pPr>
            <a:r>
              <a:rPr lang="en-NZ" sz="1400" dirty="0"/>
              <a:t>What should Mei Ling do?</a:t>
            </a:r>
          </a:p>
          <a:p>
            <a:pPr>
              <a:spcBef>
                <a:spcPts val="600"/>
              </a:spcBef>
            </a:pPr>
            <a:endParaRPr lang="en-NZ" dirty="0"/>
          </a:p>
        </p:txBody>
      </p:sp>
      <p:sp>
        <p:nvSpPr>
          <p:cNvPr id="3" name="Title 2">
            <a:extLst>
              <a:ext uri="{FF2B5EF4-FFF2-40B4-BE49-F238E27FC236}">
                <a16:creationId xmlns:a16="http://schemas.microsoft.com/office/drawing/2014/main" id="{359065D4-C72D-4825-AA79-1044C800BF50}"/>
              </a:ext>
            </a:extLst>
          </p:cNvPr>
          <p:cNvSpPr>
            <a:spLocks noGrp="1"/>
          </p:cNvSpPr>
          <p:nvPr>
            <p:ph type="title"/>
          </p:nvPr>
        </p:nvSpPr>
        <p:spPr/>
        <p:txBody>
          <a:bodyPr/>
          <a:lstStyle/>
          <a:p>
            <a:r>
              <a:rPr lang="en-NZ" dirty="0"/>
              <a:t>Scenario 5</a:t>
            </a:r>
          </a:p>
        </p:txBody>
      </p:sp>
      <p:sp>
        <p:nvSpPr>
          <p:cNvPr id="5" name="Oval 4">
            <a:extLst>
              <a:ext uri="{FF2B5EF4-FFF2-40B4-BE49-F238E27FC236}">
                <a16:creationId xmlns:a16="http://schemas.microsoft.com/office/drawing/2014/main" id="{3A6F5675-B75A-4B73-8640-C209C31A5846}"/>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endParaRPr lang="en-NZ" sz="2000" b="1" dirty="0"/>
          </a:p>
        </p:txBody>
      </p:sp>
      <p:sp>
        <p:nvSpPr>
          <p:cNvPr id="6" name="TextBox 5">
            <a:extLst>
              <a:ext uri="{FF2B5EF4-FFF2-40B4-BE49-F238E27FC236}">
                <a16:creationId xmlns:a16="http://schemas.microsoft.com/office/drawing/2014/main" id="{D06F540B-073C-44E9-9E13-962BA27E7FD3}"/>
              </a:ext>
            </a:extLst>
          </p:cNvPr>
          <p:cNvSpPr txBox="1"/>
          <p:nvPr/>
        </p:nvSpPr>
        <p:spPr>
          <a:xfrm>
            <a:off x="712800" y="2647334"/>
            <a:ext cx="7043737" cy="1600438"/>
          </a:xfrm>
          <a:prstGeom prst="rect">
            <a:avLst/>
          </a:prstGeom>
          <a:solidFill>
            <a:schemeClr val="tx1"/>
          </a:solidFill>
        </p:spPr>
        <p:txBody>
          <a:bodyPr wrap="square" rtlCol="0">
            <a:spAutoFit/>
          </a:bodyPr>
          <a:lstStyle/>
          <a:p>
            <a:r>
              <a:rPr lang="en-US" sz="1400" b="1" dirty="0">
                <a:solidFill>
                  <a:schemeClr val="bg1"/>
                </a:solidFill>
                <a:latin typeface="Verdana" charset="0"/>
                <a:ea typeface="Verdana" charset="0"/>
              </a:rPr>
              <a:t>Answer: </a:t>
            </a:r>
            <a:r>
              <a:rPr lang="en-NZ" sz="1400" dirty="0">
                <a:solidFill>
                  <a:schemeClr val="bg1"/>
                </a:solidFill>
                <a:latin typeface="Verdana" charset="0"/>
                <a:ea typeface="Verdana" charset="0"/>
              </a:rPr>
              <a:t>Mei Ling needs the tenants’ permission to take photos of their personal possessions and publish photos in marketing material. To ensure personal possessions aren’t shown, Mei Ling should try to work with the tenants to find a solution that meets everyone’s needs. She could restrict photographs to being taken only at certain angles, ask the tenants to remove any possessions they don’t want to be photographed and ensure no one can be identified from any photographs taken.</a:t>
            </a:r>
          </a:p>
        </p:txBody>
      </p:sp>
    </p:spTree>
    <p:extLst>
      <p:ext uri="{BB962C8B-B14F-4D97-AF65-F5344CB8AC3E}">
        <p14:creationId xmlns:p14="http://schemas.microsoft.com/office/powerpoint/2010/main" val="284032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6A507D-F1C0-4A2F-8EDB-EE6D3C3D9ED9}"/>
              </a:ext>
            </a:extLst>
          </p:cNvPr>
          <p:cNvSpPr>
            <a:spLocks noGrp="1"/>
          </p:cNvSpPr>
          <p:nvPr>
            <p:ph type="title"/>
          </p:nvPr>
        </p:nvSpPr>
        <p:spPr/>
        <p:txBody>
          <a:bodyPr/>
          <a:lstStyle/>
          <a:p>
            <a:br>
              <a:rPr lang="en-NZ" dirty="0"/>
            </a:br>
            <a:br>
              <a:rPr lang="en-NZ" dirty="0"/>
            </a:br>
            <a:r>
              <a:rPr lang="en-NZ" dirty="0"/>
              <a:t>Activity — unsubstantiated representations in advertising</a:t>
            </a:r>
          </a:p>
        </p:txBody>
      </p:sp>
      <p:sp>
        <p:nvSpPr>
          <p:cNvPr id="6" name="Text Placeholder 5">
            <a:extLst>
              <a:ext uri="{FF2B5EF4-FFF2-40B4-BE49-F238E27FC236}">
                <a16:creationId xmlns:a16="http://schemas.microsoft.com/office/drawing/2014/main" id="{8FBE480F-5C54-4267-81A6-67B328886615}"/>
              </a:ext>
            </a:extLst>
          </p:cNvPr>
          <p:cNvSpPr>
            <a:spLocks noGrp="1"/>
          </p:cNvSpPr>
          <p:nvPr>
            <p:ph type="body" idx="1"/>
          </p:nvPr>
        </p:nvSpPr>
        <p:spPr/>
        <p:txBody>
          <a:bodyPr/>
          <a:lstStyle/>
          <a:p>
            <a:endParaRPr lang="en-NZ" dirty="0"/>
          </a:p>
          <a:p>
            <a:endParaRPr lang="en-NZ" b="1" dirty="0"/>
          </a:p>
          <a:p>
            <a:r>
              <a:rPr lang="en-NZ" b="1" dirty="0"/>
              <a:t>15 minutes</a:t>
            </a:r>
          </a:p>
        </p:txBody>
      </p:sp>
      <p:sp>
        <p:nvSpPr>
          <p:cNvPr id="8" name="Oval 7">
            <a:extLst>
              <a:ext uri="{FF2B5EF4-FFF2-40B4-BE49-F238E27FC236}">
                <a16:creationId xmlns:a16="http://schemas.microsoft.com/office/drawing/2014/main" id="{182A8697-5CDF-4469-A3F9-5068EAFCC4C8}"/>
              </a:ext>
            </a:extLst>
          </p:cNvPr>
          <p:cNvSpPr/>
          <p:nvPr/>
        </p:nvSpPr>
        <p:spPr>
          <a:xfrm>
            <a:off x="2374900" y="601376"/>
            <a:ext cx="1171666" cy="1171666"/>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STEP</a:t>
            </a:r>
          </a:p>
          <a:p>
            <a:pPr algn="ctr"/>
            <a:r>
              <a:rPr lang="en-NZ" sz="2800" b="1" dirty="0"/>
              <a:t>4</a:t>
            </a:r>
          </a:p>
        </p:txBody>
      </p:sp>
    </p:spTree>
    <p:extLst>
      <p:ext uri="{BB962C8B-B14F-4D97-AF65-F5344CB8AC3E}">
        <p14:creationId xmlns:p14="http://schemas.microsoft.com/office/powerpoint/2010/main" val="4044295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CBA540-52A9-4166-BC97-6D6157E14DD7}"/>
              </a:ext>
            </a:extLst>
          </p:cNvPr>
          <p:cNvSpPr>
            <a:spLocks noGrp="1"/>
          </p:cNvSpPr>
          <p:nvPr>
            <p:ph type="body" sz="quarter" idx="10"/>
          </p:nvPr>
        </p:nvSpPr>
        <p:spPr/>
        <p:txBody>
          <a:bodyPr/>
          <a:lstStyle/>
          <a:p>
            <a:pPr>
              <a:lnSpc>
                <a:spcPct val="108000"/>
              </a:lnSpc>
              <a:spcBef>
                <a:spcPts val="600"/>
              </a:spcBef>
              <a:spcAft>
                <a:spcPts val="600"/>
              </a:spcAft>
            </a:pPr>
            <a:r>
              <a:rPr lang="en-US" sz="1650" b="1" dirty="0"/>
              <a:t>Task: </a:t>
            </a:r>
            <a:r>
              <a:rPr lang="en-US" sz="1650" dirty="0"/>
              <a:t>Read the following property descriptions and decide as a group(s) which parts can be classed as puffery and exaggeration and which parts of representations that people reading it would have a reasonable expectation of being correct. </a:t>
            </a:r>
          </a:p>
          <a:p>
            <a:pPr>
              <a:lnSpc>
                <a:spcPct val="108000"/>
              </a:lnSpc>
              <a:spcBef>
                <a:spcPts val="600"/>
              </a:spcBef>
              <a:spcAft>
                <a:spcPts val="600"/>
              </a:spcAft>
            </a:pPr>
            <a:r>
              <a:rPr lang="en-NZ" sz="1650" dirty="0"/>
              <a:t>Nominate someone in the group(s) to be the voice of the buyer and consider how a first-home buyer or someone who hasn’t bought for many years might interpret these descriptions. </a:t>
            </a:r>
          </a:p>
          <a:p>
            <a:pPr>
              <a:lnSpc>
                <a:spcPct val="108000"/>
              </a:lnSpc>
              <a:spcBef>
                <a:spcPts val="600"/>
              </a:spcBef>
              <a:spcAft>
                <a:spcPts val="600"/>
              </a:spcAft>
            </a:pPr>
            <a:r>
              <a:rPr lang="en-NZ" sz="1650" dirty="0"/>
              <a:t>Your facilitator has suggested answers available but, in this activity, try to agree on answers as a group based on the debate that is created. </a:t>
            </a:r>
          </a:p>
        </p:txBody>
      </p:sp>
      <p:sp>
        <p:nvSpPr>
          <p:cNvPr id="4" name="Title 3">
            <a:extLst>
              <a:ext uri="{FF2B5EF4-FFF2-40B4-BE49-F238E27FC236}">
                <a16:creationId xmlns:a16="http://schemas.microsoft.com/office/drawing/2014/main" id="{8C07E4BE-9273-46E5-916A-DDDEA28197B8}"/>
              </a:ext>
            </a:extLst>
          </p:cNvPr>
          <p:cNvSpPr>
            <a:spLocks noGrp="1"/>
          </p:cNvSpPr>
          <p:nvPr>
            <p:ph type="title"/>
          </p:nvPr>
        </p:nvSpPr>
        <p:spPr/>
        <p:txBody>
          <a:bodyPr/>
          <a:lstStyle/>
          <a:p>
            <a:r>
              <a:rPr lang="en-US" dirty="0"/>
              <a:t>Unsubstantiated representations</a:t>
            </a:r>
            <a:endParaRPr lang="en-NZ" dirty="0"/>
          </a:p>
        </p:txBody>
      </p:sp>
      <p:sp>
        <p:nvSpPr>
          <p:cNvPr id="6" name="Oval 5">
            <a:extLst>
              <a:ext uri="{FF2B5EF4-FFF2-40B4-BE49-F238E27FC236}">
                <a16:creationId xmlns:a16="http://schemas.microsoft.com/office/drawing/2014/main" id="{B0F2EC94-0AC2-4D95-A6A2-CDE8DD43EF01}"/>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NZ" sz="2000" b="1" dirty="0"/>
          </a:p>
        </p:txBody>
      </p:sp>
    </p:spTree>
    <p:extLst>
      <p:ext uri="{BB962C8B-B14F-4D97-AF65-F5344CB8AC3E}">
        <p14:creationId xmlns:p14="http://schemas.microsoft.com/office/powerpoint/2010/main" val="187139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86BFD88-E415-4A6B-87D1-040995A78B39}"/>
              </a:ext>
            </a:extLst>
          </p:cNvPr>
          <p:cNvSpPr/>
          <p:nvPr/>
        </p:nvSpPr>
        <p:spPr>
          <a:xfrm>
            <a:off x="7880350" y="4489450"/>
            <a:ext cx="1117600" cy="551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itle 2">
            <a:extLst>
              <a:ext uri="{FF2B5EF4-FFF2-40B4-BE49-F238E27FC236}">
                <a16:creationId xmlns:a16="http://schemas.microsoft.com/office/drawing/2014/main" id="{8D2A6ACA-C68E-4052-8844-F3514A2A41DD}"/>
              </a:ext>
            </a:extLst>
          </p:cNvPr>
          <p:cNvSpPr>
            <a:spLocks noGrp="1"/>
          </p:cNvSpPr>
          <p:nvPr>
            <p:ph type="title"/>
          </p:nvPr>
        </p:nvSpPr>
        <p:spPr/>
        <p:txBody>
          <a:bodyPr/>
          <a:lstStyle/>
          <a:p>
            <a:r>
              <a:rPr lang="en-NZ" dirty="0"/>
              <a:t>Unsubstantiated representations</a:t>
            </a:r>
          </a:p>
        </p:txBody>
      </p:sp>
      <p:pic>
        <p:nvPicPr>
          <p:cNvPr id="6" name="Picture 5">
            <a:extLst>
              <a:ext uri="{FF2B5EF4-FFF2-40B4-BE49-F238E27FC236}">
                <a16:creationId xmlns:a16="http://schemas.microsoft.com/office/drawing/2014/main" id="{694409A1-3DE2-4BB8-B458-1BD58EF13345}"/>
              </a:ext>
            </a:extLst>
          </p:cNvPr>
          <p:cNvPicPr>
            <a:picLocks noChangeAspect="1"/>
          </p:cNvPicPr>
          <p:nvPr/>
        </p:nvPicPr>
        <p:blipFill>
          <a:blip r:embed="rId2"/>
          <a:stretch>
            <a:fillRect/>
          </a:stretch>
        </p:blipFill>
        <p:spPr>
          <a:xfrm>
            <a:off x="3338831" y="1015238"/>
            <a:ext cx="2574039" cy="1716026"/>
          </a:xfrm>
          <a:prstGeom prst="rect">
            <a:avLst/>
          </a:prstGeom>
        </p:spPr>
      </p:pic>
      <p:pic>
        <p:nvPicPr>
          <p:cNvPr id="8" name="Picture 7">
            <a:extLst>
              <a:ext uri="{FF2B5EF4-FFF2-40B4-BE49-F238E27FC236}">
                <a16:creationId xmlns:a16="http://schemas.microsoft.com/office/drawing/2014/main" id="{73BDABBA-0CEE-484E-BED0-B1E131B31BA6}"/>
              </a:ext>
            </a:extLst>
          </p:cNvPr>
          <p:cNvPicPr>
            <a:picLocks noChangeAspect="1"/>
          </p:cNvPicPr>
          <p:nvPr/>
        </p:nvPicPr>
        <p:blipFill>
          <a:blip r:embed="rId3"/>
          <a:stretch>
            <a:fillRect/>
          </a:stretch>
        </p:blipFill>
        <p:spPr>
          <a:xfrm>
            <a:off x="712800" y="1015238"/>
            <a:ext cx="2563800" cy="1716026"/>
          </a:xfrm>
          <a:prstGeom prst="rect">
            <a:avLst/>
          </a:prstGeom>
        </p:spPr>
      </p:pic>
      <p:sp>
        <p:nvSpPr>
          <p:cNvPr id="9" name="TextBox 8">
            <a:extLst>
              <a:ext uri="{FF2B5EF4-FFF2-40B4-BE49-F238E27FC236}">
                <a16:creationId xmlns:a16="http://schemas.microsoft.com/office/drawing/2014/main" id="{FCBA4750-430E-4D53-B779-81ABADD7964A}"/>
              </a:ext>
            </a:extLst>
          </p:cNvPr>
          <p:cNvSpPr txBox="1"/>
          <p:nvPr/>
        </p:nvSpPr>
        <p:spPr>
          <a:xfrm>
            <a:off x="628650" y="2819400"/>
            <a:ext cx="2647950" cy="1523494"/>
          </a:xfrm>
          <a:prstGeom prst="rect">
            <a:avLst/>
          </a:prstGeom>
          <a:noFill/>
        </p:spPr>
        <p:txBody>
          <a:bodyPr wrap="square" rtlCol="0">
            <a:spAutoFit/>
          </a:bodyPr>
          <a:lstStyle/>
          <a:p>
            <a:r>
              <a:rPr lang="en-NZ" sz="1100" b="1" dirty="0"/>
              <a:t>One of the best buys on one of Takapuna’s best streets!</a:t>
            </a:r>
          </a:p>
          <a:p>
            <a:endParaRPr lang="en-NZ" sz="1100" dirty="0"/>
          </a:p>
          <a:p>
            <a:r>
              <a:rPr lang="en-NZ" sz="1000" dirty="0"/>
              <a:t>We don’t believe you will find a larger or sunnier home for sale in the heart of Takapuna than this family home. This spacious four-bedroom house is only minutes away from schools, shops, cafés and the beach!</a:t>
            </a:r>
          </a:p>
        </p:txBody>
      </p:sp>
      <p:pic>
        <p:nvPicPr>
          <p:cNvPr id="11" name="Picture 10">
            <a:extLst>
              <a:ext uri="{FF2B5EF4-FFF2-40B4-BE49-F238E27FC236}">
                <a16:creationId xmlns:a16="http://schemas.microsoft.com/office/drawing/2014/main" id="{23C4E80B-7409-4CF9-922E-A30E4621BDA8}"/>
              </a:ext>
            </a:extLst>
          </p:cNvPr>
          <p:cNvPicPr>
            <a:picLocks noChangeAspect="1"/>
          </p:cNvPicPr>
          <p:nvPr/>
        </p:nvPicPr>
        <p:blipFill>
          <a:blip r:embed="rId4"/>
          <a:stretch>
            <a:fillRect/>
          </a:stretch>
        </p:blipFill>
        <p:spPr>
          <a:xfrm>
            <a:off x="5975101" y="1015238"/>
            <a:ext cx="2574039" cy="1716026"/>
          </a:xfrm>
          <a:prstGeom prst="rect">
            <a:avLst/>
          </a:prstGeom>
        </p:spPr>
      </p:pic>
      <p:sp>
        <p:nvSpPr>
          <p:cNvPr id="12" name="TextBox 11">
            <a:extLst>
              <a:ext uri="{FF2B5EF4-FFF2-40B4-BE49-F238E27FC236}">
                <a16:creationId xmlns:a16="http://schemas.microsoft.com/office/drawing/2014/main" id="{ED20520B-BD59-442F-97A9-B00D69B9312F}"/>
              </a:ext>
            </a:extLst>
          </p:cNvPr>
          <p:cNvSpPr txBox="1"/>
          <p:nvPr/>
        </p:nvSpPr>
        <p:spPr>
          <a:xfrm>
            <a:off x="3276600" y="2819400"/>
            <a:ext cx="2647950" cy="1523494"/>
          </a:xfrm>
          <a:prstGeom prst="rect">
            <a:avLst/>
          </a:prstGeom>
          <a:noFill/>
        </p:spPr>
        <p:txBody>
          <a:bodyPr wrap="square" rtlCol="0">
            <a:spAutoFit/>
          </a:bodyPr>
          <a:lstStyle/>
          <a:p>
            <a:r>
              <a:rPr lang="en-NZ" sz="1100" b="1" dirty="0"/>
              <a:t>Idyllic retreat design with no expense spared</a:t>
            </a:r>
          </a:p>
          <a:p>
            <a:endParaRPr lang="en-NZ" sz="1100" dirty="0"/>
          </a:p>
          <a:p>
            <a:r>
              <a:rPr lang="en-NZ" sz="1000" dirty="0"/>
              <a:t>This exquisite three-bedroom family home is any buyer’s dream. The spacious double bedrooms maximise the mountain views with big picture windows. Enjoy waking up in the morning to magnificent alpine views.</a:t>
            </a:r>
          </a:p>
        </p:txBody>
      </p:sp>
      <p:sp>
        <p:nvSpPr>
          <p:cNvPr id="13" name="TextBox 12">
            <a:extLst>
              <a:ext uri="{FF2B5EF4-FFF2-40B4-BE49-F238E27FC236}">
                <a16:creationId xmlns:a16="http://schemas.microsoft.com/office/drawing/2014/main" id="{35D30A59-9F17-45A0-A8C0-81CB4B36E3B9}"/>
              </a:ext>
            </a:extLst>
          </p:cNvPr>
          <p:cNvSpPr txBox="1"/>
          <p:nvPr/>
        </p:nvSpPr>
        <p:spPr>
          <a:xfrm>
            <a:off x="5924550" y="2812883"/>
            <a:ext cx="2749550" cy="1677382"/>
          </a:xfrm>
          <a:prstGeom prst="rect">
            <a:avLst/>
          </a:prstGeom>
          <a:noFill/>
          <a:ln>
            <a:noFill/>
          </a:ln>
        </p:spPr>
        <p:txBody>
          <a:bodyPr wrap="square" rtlCol="0">
            <a:spAutoFit/>
          </a:bodyPr>
          <a:lstStyle/>
          <a:p>
            <a:pPr lvl="0"/>
            <a:r>
              <a:rPr lang="en-NZ" sz="1100" b="1" dirty="0"/>
              <a:t>The hottest property in Tauranga right now!</a:t>
            </a:r>
            <a:endParaRPr lang="en-NZ" sz="1100" dirty="0"/>
          </a:p>
          <a:p>
            <a:endParaRPr lang="en-NZ" sz="1100" dirty="0"/>
          </a:p>
          <a:p>
            <a:r>
              <a:rPr lang="en-NZ" sz="1000" dirty="0"/>
              <a:t>This property sets the standard for exceptional urban design at a price unmatched in the Tauranga property market. You’ll love this property’s contemporary urban feel, quality fittings and fixtures, generous living spaces and good natural light.</a:t>
            </a:r>
          </a:p>
        </p:txBody>
      </p:sp>
      <p:sp>
        <p:nvSpPr>
          <p:cNvPr id="15" name="Oval 14">
            <a:extLst>
              <a:ext uri="{FF2B5EF4-FFF2-40B4-BE49-F238E27FC236}">
                <a16:creationId xmlns:a16="http://schemas.microsoft.com/office/drawing/2014/main" id="{433F6B40-D03A-48E3-ACAC-C31850DA34A1}"/>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NZ" sz="2000" b="1" dirty="0"/>
          </a:p>
        </p:txBody>
      </p:sp>
    </p:spTree>
    <p:extLst>
      <p:ext uri="{BB962C8B-B14F-4D97-AF65-F5344CB8AC3E}">
        <p14:creationId xmlns:p14="http://schemas.microsoft.com/office/powerpoint/2010/main" val="186425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1E3E07-6026-47FE-BE0D-633BD6904F94}"/>
              </a:ext>
            </a:extLst>
          </p:cNvPr>
          <p:cNvSpPr>
            <a:spLocks noGrp="1"/>
          </p:cNvSpPr>
          <p:nvPr>
            <p:ph type="title"/>
          </p:nvPr>
        </p:nvSpPr>
        <p:spPr/>
        <p:txBody>
          <a:bodyPr/>
          <a:lstStyle/>
          <a:p>
            <a:r>
              <a:rPr lang="en-NZ" dirty="0"/>
              <a:t>Unsubstantiated representations</a:t>
            </a:r>
          </a:p>
        </p:txBody>
      </p:sp>
      <p:pic>
        <p:nvPicPr>
          <p:cNvPr id="6" name="Picture 5">
            <a:extLst>
              <a:ext uri="{FF2B5EF4-FFF2-40B4-BE49-F238E27FC236}">
                <a16:creationId xmlns:a16="http://schemas.microsoft.com/office/drawing/2014/main" id="{7DE24C8D-8212-450B-B951-7C9F723991F0}"/>
              </a:ext>
            </a:extLst>
          </p:cNvPr>
          <p:cNvPicPr>
            <a:picLocks noChangeAspect="1"/>
          </p:cNvPicPr>
          <p:nvPr/>
        </p:nvPicPr>
        <p:blipFill>
          <a:blip r:embed="rId2"/>
          <a:stretch>
            <a:fillRect/>
          </a:stretch>
        </p:blipFill>
        <p:spPr>
          <a:xfrm>
            <a:off x="4772150" y="990451"/>
            <a:ext cx="2993900" cy="1995933"/>
          </a:xfrm>
          <a:prstGeom prst="rect">
            <a:avLst/>
          </a:prstGeom>
        </p:spPr>
      </p:pic>
      <p:sp>
        <p:nvSpPr>
          <p:cNvPr id="8" name="TextBox 7">
            <a:extLst>
              <a:ext uri="{FF2B5EF4-FFF2-40B4-BE49-F238E27FC236}">
                <a16:creationId xmlns:a16="http://schemas.microsoft.com/office/drawing/2014/main" id="{17F60A59-2101-4B75-A499-015527C250C9}"/>
              </a:ext>
            </a:extLst>
          </p:cNvPr>
          <p:cNvSpPr txBox="1"/>
          <p:nvPr/>
        </p:nvSpPr>
        <p:spPr>
          <a:xfrm>
            <a:off x="4698301" y="3075206"/>
            <a:ext cx="3683700" cy="1400383"/>
          </a:xfrm>
          <a:prstGeom prst="rect">
            <a:avLst/>
          </a:prstGeom>
          <a:noFill/>
          <a:ln>
            <a:noFill/>
          </a:ln>
        </p:spPr>
        <p:txBody>
          <a:bodyPr wrap="square" rtlCol="0">
            <a:spAutoFit/>
          </a:bodyPr>
          <a:lstStyle/>
          <a:p>
            <a:pPr lvl="0"/>
            <a:r>
              <a:rPr lang="en-NZ" sz="1100" b="1" dirty="0"/>
              <a:t>The best time to invest is now!</a:t>
            </a:r>
            <a:endParaRPr lang="en-NZ" sz="1100" dirty="0"/>
          </a:p>
          <a:p>
            <a:endParaRPr lang="en-NZ" sz="1100" dirty="0"/>
          </a:p>
          <a:p>
            <a:r>
              <a:rPr lang="en-NZ" sz="1050" dirty="0"/>
              <a:t>If an investment of a different kind is on your mind, it doesn't get much better than this! You could earn rent 52 weeks of the year with this fabulous two-bedroom apartment, just a short distance from the University, public transport and heaps of local amenities! </a:t>
            </a:r>
          </a:p>
        </p:txBody>
      </p:sp>
      <p:pic>
        <p:nvPicPr>
          <p:cNvPr id="10" name="Picture 9">
            <a:extLst>
              <a:ext uri="{FF2B5EF4-FFF2-40B4-BE49-F238E27FC236}">
                <a16:creationId xmlns:a16="http://schemas.microsoft.com/office/drawing/2014/main" id="{ECB579B8-F102-4926-95ED-EC673CE2C0D0}"/>
              </a:ext>
            </a:extLst>
          </p:cNvPr>
          <p:cNvPicPr>
            <a:picLocks noChangeAspect="1"/>
          </p:cNvPicPr>
          <p:nvPr/>
        </p:nvPicPr>
        <p:blipFill rotWithShape="1">
          <a:blip r:embed="rId3"/>
          <a:srcRect t="-1" b="11464"/>
          <a:stretch/>
        </p:blipFill>
        <p:spPr>
          <a:xfrm>
            <a:off x="906651" y="990452"/>
            <a:ext cx="2998600" cy="1995933"/>
          </a:xfrm>
          <a:prstGeom prst="rect">
            <a:avLst/>
          </a:prstGeom>
        </p:spPr>
      </p:pic>
      <p:sp>
        <p:nvSpPr>
          <p:cNvPr id="11" name="TextBox 10">
            <a:extLst>
              <a:ext uri="{FF2B5EF4-FFF2-40B4-BE49-F238E27FC236}">
                <a16:creationId xmlns:a16="http://schemas.microsoft.com/office/drawing/2014/main" id="{54E21AC2-7E3A-434D-A9E6-95A79E30DAB0}"/>
              </a:ext>
            </a:extLst>
          </p:cNvPr>
          <p:cNvSpPr txBox="1"/>
          <p:nvPr/>
        </p:nvSpPr>
        <p:spPr>
          <a:xfrm>
            <a:off x="819600" y="3075206"/>
            <a:ext cx="3626100" cy="1354217"/>
          </a:xfrm>
          <a:prstGeom prst="rect">
            <a:avLst/>
          </a:prstGeom>
          <a:noFill/>
          <a:ln>
            <a:noFill/>
          </a:ln>
        </p:spPr>
        <p:txBody>
          <a:bodyPr wrap="square" rtlCol="0">
            <a:spAutoFit/>
          </a:bodyPr>
          <a:lstStyle/>
          <a:p>
            <a:pPr lvl="0"/>
            <a:r>
              <a:rPr lang="en-NZ" sz="1100" b="1" dirty="0"/>
              <a:t>Uninterrupted sea views</a:t>
            </a:r>
            <a:endParaRPr lang="en-NZ" sz="1100" dirty="0"/>
          </a:p>
          <a:p>
            <a:endParaRPr lang="en-NZ" sz="1100" dirty="0"/>
          </a:p>
          <a:p>
            <a:r>
              <a:rPr lang="en-NZ" sz="1000" dirty="0"/>
              <a:t>Relax and enjoy incredible unobstructed views across the Otago Harbour from the open-plan living and kitchen area as well as some of the lower-level rooms too. This bespoke architecturally designed home boasts outstanding contemporary design in both exterior and interior finishes.</a:t>
            </a:r>
          </a:p>
        </p:txBody>
      </p:sp>
      <p:sp>
        <p:nvSpPr>
          <p:cNvPr id="9" name="Oval 8">
            <a:extLst>
              <a:ext uri="{FF2B5EF4-FFF2-40B4-BE49-F238E27FC236}">
                <a16:creationId xmlns:a16="http://schemas.microsoft.com/office/drawing/2014/main" id="{F08D3925-EF51-4D5C-B14D-0755633C9BED}"/>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NZ" sz="2000" b="1" dirty="0"/>
          </a:p>
        </p:txBody>
      </p:sp>
    </p:spTree>
    <p:extLst>
      <p:ext uri="{BB962C8B-B14F-4D97-AF65-F5344CB8AC3E}">
        <p14:creationId xmlns:p14="http://schemas.microsoft.com/office/powerpoint/2010/main" val="424223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86CD28-FBB7-44CC-8CF5-80A22F3091A3}"/>
              </a:ext>
            </a:extLst>
          </p:cNvPr>
          <p:cNvSpPr>
            <a:spLocks noGrp="1"/>
          </p:cNvSpPr>
          <p:nvPr>
            <p:ph type="body" sz="quarter" idx="10"/>
          </p:nvPr>
        </p:nvSpPr>
        <p:spPr>
          <a:xfrm>
            <a:off x="712923" y="1136744"/>
            <a:ext cx="7801077" cy="683347"/>
          </a:xfrm>
        </p:spPr>
        <p:txBody>
          <a:bodyPr/>
          <a:lstStyle/>
          <a:p>
            <a:pPr lvl="0"/>
            <a:r>
              <a:rPr lang="en-NZ" sz="1600" dirty="0"/>
              <a:t>The rule of thumb is, if you’re making a claim, you must have appropriate supporting evidence to back it up. </a:t>
            </a:r>
            <a:br>
              <a:rPr lang="en-NZ" sz="2000" b="1" dirty="0"/>
            </a:br>
            <a:br>
              <a:rPr lang="en-NZ" sz="2000" b="1" dirty="0"/>
            </a:br>
            <a:endParaRPr lang="en-NZ" sz="1600" dirty="0"/>
          </a:p>
        </p:txBody>
      </p:sp>
      <p:sp>
        <p:nvSpPr>
          <p:cNvPr id="4" name="Title 3">
            <a:extLst>
              <a:ext uri="{FF2B5EF4-FFF2-40B4-BE49-F238E27FC236}">
                <a16:creationId xmlns:a16="http://schemas.microsoft.com/office/drawing/2014/main" id="{6DB16AB0-18D7-43C0-8960-8D14FA75E6FF}"/>
              </a:ext>
            </a:extLst>
          </p:cNvPr>
          <p:cNvSpPr>
            <a:spLocks noGrp="1"/>
          </p:cNvSpPr>
          <p:nvPr>
            <p:ph type="title"/>
          </p:nvPr>
        </p:nvSpPr>
        <p:spPr/>
        <p:txBody>
          <a:bodyPr/>
          <a:lstStyle/>
          <a:p>
            <a:r>
              <a:rPr lang="en-NZ" dirty="0"/>
              <a:t>Unsubstantiated representations</a:t>
            </a:r>
          </a:p>
        </p:txBody>
      </p:sp>
      <p:grpSp>
        <p:nvGrpSpPr>
          <p:cNvPr id="3" name="Group 2">
            <a:extLst>
              <a:ext uri="{FF2B5EF4-FFF2-40B4-BE49-F238E27FC236}">
                <a16:creationId xmlns:a16="http://schemas.microsoft.com/office/drawing/2014/main" id="{2CA964DE-543C-4BA0-ADE5-6E25E8C3A792}"/>
              </a:ext>
            </a:extLst>
          </p:cNvPr>
          <p:cNvGrpSpPr/>
          <p:nvPr/>
        </p:nvGrpSpPr>
        <p:grpSpPr>
          <a:xfrm>
            <a:off x="712800" y="2059589"/>
            <a:ext cx="897246" cy="897246"/>
            <a:chOff x="712800" y="3503001"/>
            <a:chExt cx="897246" cy="897246"/>
          </a:xfrm>
        </p:grpSpPr>
        <p:sp>
          <p:nvSpPr>
            <p:cNvPr id="7" name="Oval 6">
              <a:extLst>
                <a:ext uri="{FF2B5EF4-FFF2-40B4-BE49-F238E27FC236}">
                  <a16:creationId xmlns:a16="http://schemas.microsoft.com/office/drawing/2014/main" id="{AF5FF43B-A1D9-4A16-9F58-A1564912896D}"/>
                </a:ext>
              </a:extLst>
            </p:cNvPr>
            <p:cNvSpPr/>
            <p:nvPr/>
          </p:nvSpPr>
          <p:spPr>
            <a:xfrm>
              <a:off x="712800" y="3503001"/>
              <a:ext cx="897246" cy="897246"/>
            </a:xfrm>
            <a:prstGeom prst="ellipse">
              <a:avLst/>
            </a:prstGeom>
            <a:solidFill>
              <a:srgbClr val="C5D9CF"/>
            </a:solidFill>
          </p:spPr>
          <p:style>
            <a:lnRef idx="0">
              <a:schemeClr val="dk1">
                <a:hueOff val="0"/>
                <a:satOff val="0"/>
                <a:lumOff val="0"/>
                <a:alphaOff val="0"/>
              </a:schemeClr>
            </a:lnRef>
            <a:fillRef idx="1">
              <a:scrgbClr r="0" g="0" b="0"/>
            </a:fillRef>
            <a:effectRef idx="0">
              <a:schemeClr val="accent4">
                <a:tint val="55000"/>
                <a:hueOff val="0"/>
                <a:satOff val="0"/>
                <a:lumOff val="0"/>
                <a:alphaOff val="0"/>
              </a:schemeClr>
            </a:effectRef>
            <a:fontRef idx="minor">
              <a:schemeClr val="dk1">
                <a:hueOff val="0"/>
                <a:satOff val="0"/>
                <a:lumOff val="0"/>
                <a:alphaOff val="0"/>
              </a:schemeClr>
            </a:fontRef>
          </p:style>
        </p:sp>
        <p:sp>
          <p:nvSpPr>
            <p:cNvPr id="8" name="Rectangle 7" descr="Checkmark">
              <a:extLst>
                <a:ext uri="{FF2B5EF4-FFF2-40B4-BE49-F238E27FC236}">
                  <a16:creationId xmlns:a16="http://schemas.microsoft.com/office/drawing/2014/main" id="{0F21F49D-8295-43B9-879C-C6D7B7C7444C}"/>
                </a:ext>
              </a:extLst>
            </p:cNvPr>
            <p:cNvSpPr/>
            <p:nvPr/>
          </p:nvSpPr>
          <p:spPr>
            <a:xfrm>
              <a:off x="901221" y="3691422"/>
              <a:ext cx="520402" cy="52040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4">
                <a:shade val="50000"/>
                <a:hueOff val="0"/>
                <a:satOff val="0"/>
                <a:lumOff val="0"/>
                <a:alphaOff val="0"/>
              </a:schemeClr>
            </a:effectRef>
            <a:fontRef idx="minor">
              <a:schemeClr val="lt1"/>
            </a:fontRef>
          </p:style>
        </p:sp>
      </p:grpSp>
      <p:sp>
        <p:nvSpPr>
          <p:cNvPr id="2" name="TextBox 1">
            <a:extLst>
              <a:ext uri="{FF2B5EF4-FFF2-40B4-BE49-F238E27FC236}">
                <a16:creationId xmlns:a16="http://schemas.microsoft.com/office/drawing/2014/main" id="{A267C8C6-979A-4197-B54A-A31DFC81CAA6}"/>
              </a:ext>
            </a:extLst>
          </p:cNvPr>
          <p:cNvSpPr txBox="1"/>
          <p:nvPr/>
        </p:nvSpPr>
        <p:spPr>
          <a:xfrm>
            <a:off x="1798467" y="2059589"/>
            <a:ext cx="6715533" cy="1200329"/>
          </a:xfrm>
          <a:prstGeom prst="rect">
            <a:avLst/>
          </a:prstGeom>
          <a:noFill/>
        </p:spPr>
        <p:txBody>
          <a:bodyPr wrap="square" rtlCol="0">
            <a:spAutoFit/>
          </a:bodyPr>
          <a:lstStyle/>
          <a:p>
            <a:r>
              <a:rPr lang="en-NZ" b="1" dirty="0"/>
              <a:t>Any statement a licensee makes, whether verbally or in advertising, should be accurate, genuine and substantiated. </a:t>
            </a:r>
            <a:endParaRPr lang="en-NZ" dirty="0"/>
          </a:p>
          <a:p>
            <a:endParaRPr lang="en-NZ" dirty="0"/>
          </a:p>
        </p:txBody>
      </p:sp>
      <p:sp>
        <p:nvSpPr>
          <p:cNvPr id="9" name="Oval 8">
            <a:extLst>
              <a:ext uri="{FF2B5EF4-FFF2-40B4-BE49-F238E27FC236}">
                <a16:creationId xmlns:a16="http://schemas.microsoft.com/office/drawing/2014/main" id="{07D92690-CED5-47B7-8DFD-3444A15EB1DB}"/>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NZ" sz="2000" b="1" dirty="0"/>
          </a:p>
        </p:txBody>
      </p:sp>
    </p:spTree>
    <p:extLst>
      <p:ext uri="{BB962C8B-B14F-4D97-AF65-F5344CB8AC3E}">
        <p14:creationId xmlns:p14="http://schemas.microsoft.com/office/powerpoint/2010/main" val="862136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5E24F2-7663-440F-BEC7-5DE069555A4B}"/>
              </a:ext>
            </a:extLst>
          </p:cNvPr>
          <p:cNvSpPr>
            <a:spLocks noGrp="1"/>
          </p:cNvSpPr>
          <p:nvPr>
            <p:ph type="title"/>
          </p:nvPr>
        </p:nvSpPr>
        <p:spPr/>
        <p:txBody>
          <a:bodyPr/>
          <a:lstStyle/>
          <a:p>
            <a:br>
              <a:rPr lang="en-US" dirty="0"/>
            </a:br>
            <a:br>
              <a:rPr lang="en-US" dirty="0"/>
            </a:br>
            <a:r>
              <a:rPr lang="en-US" dirty="0"/>
              <a:t>Discuss the case study</a:t>
            </a:r>
            <a:endParaRPr lang="en-NZ" dirty="0"/>
          </a:p>
        </p:txBody>
      </p:sp>
      <p:sp>
        <p:nvSpPr>
          <p:cNvPr id="6" name="Text Placeholder 5">
            <a:extLst>
              <a:ext uri="{FF2B5EF4-FFF2-40B4-BE49-F238E27FC236}">
                <a16:creationId xmlns:a16="http://schemas.microsoft.com/office/drawing/2014/main" id="{B779FB5E-E28F-470D-868F-C8085CF0634A}"/>
              </a:ext>
            </a:extLst>
          </p:cNvPr>
          <p:cNvSpPr>
            <a:spLocks noGrp="1"/>
          </p:cNvSpPr>
          <p:nvPr>
            <p:ph type="body" idx="1"/>
          </p:nvPr>
        </p:nvSpPr>
        <p:spPr/>
        <p:txBody>
          <a:bodyPr/>
          <a:lstStyle/>
          <a:p>
            <a:endParaRPr lang="en-US" b="1" dirty="0"/>
          </a:p>
          <a:p>
            <a:r>
              <a:rPr lang="en-US" b="1" dirty="0"/>
              <a:t>20 minutes</a:t>
            </a:r>
            <a:endParaRPr lang="en-NZ" b="1" dirty="0"/>
          </a:p>
        </p:txBody>
      </p:sp>
      <p:sp>
        <p:nvSpPr>
          <p:cNvPr id="8" name="Oval 7">
            <a:extLst>
              <a:ext uri="{FF2B5EF4-FFF2-40B4-BE49-F238E27FC236}">
                <a16:creationId xmlns:a16="http://schemas.microsoft.com/office/drawing/2014/main" id="{E7B54933-D19B-4015-9A7E-50D1D5B81E78}"/>
              </a:ext>
            </a:extLst>
          </p:cNvPr>
          <p:cNvSpPr/>
          <p:nvPr/>
        </p:nvSpPr>
        <p:spPr>
          <a:xfrm>
            <a:off x="2374900" y="601376"/>
            <a:ext cx="1171666" cy="1171666"/>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STEP</a:t>
            </a:r>
          </a:p>
          <a:p>
            <a:pPr algn="ctr"/>
            <a:r>
              <a:rPr lang="en-NZ" sz="2800" b="1" dirty="0"/>
              <a:t>5</a:t>
            </a:r>
          </a:p>
        </p:txBody>
      </p:sp>
    </p:spTree>
    <p:extLst>
      <p:ext uri="{BB962C8B-B14F-4D97-AF65-F5344CB8AC3E}">
        <p14:creationId xmlns:p14="http://schemas.microsoft.com/office/powerpoint/2010/main" val="428945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FFB3AC-ABD4-4CB6-AC70-A2CB3E4119D2}"/>
              </a:ext>
            </a:extLst>
          </p:cNvPr>
          <p:cNvSpPr>
            <a:spLocks noGrp="1"/>
          </p:cNvSpPr>
          <p:nvPr>
            <p:ph type="body" sz="quarter" idx="10"/>
          </p:nvPr>
        </p:nvSpPr>
        <p:spPr/>
        <p:txBody>
          <a:bodyPr/>
          <a:lstStyle/>
          <a:p>
            <a:r>
              <a:rPr lang="en-NZ" sz="1650" b="1" dirty="0"/>
              <a:t>In today’s session we’re going to:</a:t>
            </a:r>
          </a:p>
          <a:p>
            <a:pPr marL="285750" indent="-285750">
              <a:spcBef>
                <a:spcPts val="1200"/>
              </a:spcBef>
              <a:spcAft>
                <a:spcPts val="600"/>
              </a:spcAft>
              <a:buFont typeface="Arial" panose="020B0604020202020204" pitchFamily="34" charset="0"/>
              <a:buChar char="•"/>
            </a:pPr>
            <a:r>
              <a:rPr lang="en-NZ" sz="1650" dirty="0"/>
              <a:t>watch a REA video about marketing and advertising</a:t>
            </a:r>
          </a:p>
          <a:p>
            <a:pPr marL="285750" indent="-285750">
              <a:spcBef>
                <a:spcPts val="1200"/>
              </a:spcBef>
              <a:spcAft>
                <a:spcPts val="600"/>
              </a:spcAft>
              <a:buFont typeface="Arial" panose="020B0604020202020204" pitchFamily="34" charset="0"/>
              <a:buChar char="•"/>
            </a:pPr>
            <a:r>
              <a:rPr lang="en-NZ" sz="1650" dirty="0"/>
              <a:t>share experiences of best practice marketing and advertising and examples which don’t meet standards set out in the Code of Conduct</a:t>
            </a:r>
          </a:p>
          <a:p>
            <a:pPr marL="285750" indent="-285750">
              <a:spcBef>
                <a:spcPts val="1200"/>
              </a:spcBef>
              <a:spcAft>
                <a:spcPts val="600"/>
              </a:spcAft>
              <a:buFont typeface="Arial" panose="020B0604020202020204" pitchFamily="34" charset="0"/>
              <a:buChar char="•"/>
            </a:pPr>
            <a:r>
              <a:rPr lang="en-NZ" sz="1650" dirty="0"/>
              <a:t>discuss the importance of accurately representing a property when marketing and advertising it</a:t>
            </a:r>
          </a:p>
          <a:p>
            <a:pPr marL="285750" indent="-285750">
              <a:spcBef>
                <a:spcPts val="1200"/>
              </a:spcBef>
              <a:spcAft>
                <a:spcPts val="600"/>
              </a:spcAft>
              <a:buFont typeface="Arial" panose="020B0604020202020204" pitchFamily="34" charset="0"/>
              <a:buChar char="•"/>
            </a:pPr>
            <a:r>
              <a:rPr lang="en-NZ" sz="1650" dirty="0"/>
              <a:t>consider various types of advertising and discuss whether they make unsubstantiated representations</a:t>
            </a:r>
          </a:p>
          <a:p>
            <a:pPr marL="285750" indent="-285750">
              <a:spcBef>
                <a:spcPts val="1200"/>
              </a:spcBef>
              <a:spcAft>
                <a:spcPts val="600"/>
              </a:spcAft>
              <a:buFont typeface="Arial" panose="020B0604020202020204" pitchFamily="34" charset="0"/>
              <a:buChar char="•"/>
            </a:pPr>
            <a:r>
              <a:rPr lang="en-NZ" sz="1650" dirty="0"/>
              <a:t>run some activities including scenarios and a quiz. </a:t>
            </a:r>
          </a:p>
        </p:txBody>
      </p:sp>
      <p:sp>
        <p:nvSpPr>
          <p:cNvPr id="3" name="Title 2">
            <a:extLst>
              <a:ext uri="{FF2B5EF4-FFF2-40B4-BE49-F238E27FC236}">
                <a16:creationId xmlns:a16="http://schemas.microsoft.com/office/drawing/2014/main" id="{EE94A0A0-0C91-418E-ADED-7B54153DE869}"/>
              </a:ext>
            </a:extLst>
          </p:cNvPr>
          <p:cNvSpPr>
            <a:spLocks noGrp="1"/>
          </p:cNvSpPr>
          <p:nvPr>
            <p:ph type="title"/>
          </p:nvPr>
        </p:nvSpPr>
        <p:spPr/>
        <p:txBody>
          <a:bodyPr/>
          <a:lstStyle/>
          <a:p>
            <a:r>
              <a:rPr lang="en-NZ" dirty="0"/>
              <a:t>Introduction	</a:t>
            </a:r>
          </a:p>
        </p:txBody>
      </p:sp>
    </p:spTree>
    <p:extLst>
      <p:ext uri="{BB962C8B-B14F-4D97-AF65-F5344CB8AC3E}">
        <p14:creationId xmlns:p14="http://schemas.microsoft.com/office/powerpoint/2010/main" val="2506113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3605242-1AAC-46BC-B4E0-D2A9909CE6B1}"/>
              </a:ext>
            </a:extLst>
          </p:cNvPr>
          <p:cNvSpPr>
            <a:spLocks noGrp="1"/>
          </p:cNvSpPr>
          <p:nvPr>
            <p:ph type="body" sz="quarter" idx="10"/>
          </p:nvPr>
        </p:nvSpPr>
        <p:spPr/>
        <p:txBody>
          <a:bodyPr/>
          <a:lstStyle/>
          <a:p>
            <a:r>
              <a:rPr lang="en-NZ" sz="1650" b="1" dirty="0"/>
              <a:t>Task: </a:t>
            </a:r>
            <a:r>
              <a:rPr lang="en-NZ" sz="1650" dirty="0"/>
              <a:t>Read</a:t>
            </a:r>
            <a:r>
              <a:rPr lang="en-NZ" sz="1650" b="1" dirty="0"/>
              <a:t> </a:t>
            </a:r>
            <a:r>
              <a:rPr lang="en-NZ" sz="1650" dirty="0"/>
              <a:t>the facts of case C29353 and the Complaints Assessment Committee (CAC) finding. </a:t>
            </a:r>
          </a:p>
          <a:p>
            <a:r>
              <a:rPr lang="en-NZ" sz="1650" dirty="0"/>
              <a:t>Discuss how the licensee could have handled the situation better and what learnings you can take away from this case. </a:t>
            </a:r>
          </a:p>
        </p:txBody>
      </p:sp>
      <p:sp>
        <p:nvSpPr>
          <p:cNvPr id="4" name="Title 3">
            <a:extLst>
              <a:ext uri="{FF2B5EF4-FFF2-40B4-BE49-F238E27FC236}">
                <a16:creationId xmlns:a16="http://schemas.microsoft.com/office/drawing/2014/main" id="{185410C4-2646-4B0E-87B4-AC7479FE5B09}"/>
              </a:ext>
            </a:extLst>
          </p:cNvPr>
          <p:cNvSpPr>
            <a:spLocks noGrp="1"/>
          </p:cNvSpPr>
          <p:nvPr>
            <p:ph type="title"/>
          </p:nvPr>
        </p:nvSpPr>
        <p:spPr/>
        <p:txBody>
          <a:bodyPr/>
          <a:lstStyle/>
          <a:p>
            <a:r>
              <a:rPr lang="en-US" dirty="0"/>
              <a:t>Discuss the case study</a:t>
            </a:r>
            <a:endParaRPr lang="en-NZ" dirty="0"/>
          </a:p>
        </p:txBody>
      </p:sp>
      <p:sp>
        <p:nvSpPr>
          <p:cNvPr id="6" name="Oval 5">
            <a:extLst>
              <a:ext uri="{FF2B5EF4-FFF2-40B4-BE49-F238E27FC236}">
                <a16:creationId xmlns:a16="http://schemas.microsoft.com/office/drawing/2014/main" id="{0F578A29-9C40-48E2-BE3C-DE900FF19E3F}"/>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a:t>
            </a:r>
            <a:endParaRPr lang="en-NZ" sz="2000" b="1" dirty="0"/>
          </a:p>
        </p:txBody>
      </p:sp>
    </p:spTree>
    <p:extLst>
      <p:ext uri="{BB962C8B-B14F-4D97-AF65-F5344CB8AC3E}">
        <p14:creationId xmlns:p14="http://schemas.microsoft.com/office/powerpoint/2010/main" val="3735175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4C93FF-7942-4535-9083-2B8B157E0B7E}"/>
              </a:ext>
            </a:extLst>
          </p:cNvPr>
          <p:cNvSpPr>
            <a:spLocks noGrp="1"/>
          </p:cNvSpPr>
          <p:nvPr>
            <p:ph type="body" sz="quarter" idx="10"/>
          </p:nvPr>
        </p:nvSpPr>
        <p:spPr>
          <a:xfrm>
            <a:off x="712800" y="1136744"/>
            <a:ext cx="7140716" cy="3263503"/>
          </a:xfrm>
        </p:spPr>
        <p:txBody>
          <a:bodyPr/>
          <a:lstStyle/>
          <a:p>
            <a:pPr>
              <a:lnSpc>
                <a:spcPct val="100000"/>
              </a:lnSpc>
              <a:spcBef>
                <a:spcPts val="600"/>
              </a:spcBef>
              <a:spcAft>
                <a:spcPts val="600"/>
              </a:spcAft>
            </a:pPr>
            <a:r>
              <a:rPr lang="en-NZ" sz="1600" b="1" dirty="0"/>
              <a:t>Facts of the case:</a:t>
            </a:r>
          </a:p>
          <a:p>
            <a:pPr marL="228600" lvl="0" indent="-228600">
              <a:lnSpc>
                <a:spcPct val="100000"/>
              </a:lnSpc>
              <a:spcBef>
                <a:spcPts val="600"/>
              </a:spcBef>
              <a:spcAft>
                <a:spcPts val="600"/>
              </a:spcAft>
              <a:buFont typeface="+mj-lt"/>
              <a:buAutoNum type="arabicPeriod"/>
            </a:pPr>
            <a:r>
              <a:rPr lang="en-NZ" sz="1400" dirty="0"/>
              <a:t>A property was advertised on a website that appeared in a potential buyer’s search results when looking for properties priced up to $700,000. Based on this information, an offer of $760,000 was made on the property – a price well above the expectation indicated on the website. </a:t>
            </a:r>
          </a:p>
          <a:p>
            <a:pPr marL="228600" lvl="0" indent="-228600">
              <a:lnSpc>
                <a:spcPct val="100000"/>
              </a:lnSpc>
              <a:spcBef>
                <a:spcPts val="600"/>
              </a:spcBef>
              <a:spcAft>
                <a:spcPts val="600"/>
              </a:spcAft>
              <a:buFont typeface="+mj-lt"/>
              <a:buAutoNum type="arabicPeriod"/>
            </a:pPr>
            <a:r>
              <a:rPr lang="en-NZ" sz="1400" dirty="0"/>
              <a:t>The vendor countered this offer at $895,000, which was a surprising increase in price to the potential buyer. They decided to revise their original offer to $765,000 but this was also rejected. After this, the property continued to be advertised on the website at $700,000.</a:t>
            </a:r>
          </a:p>
          <a:p>
            <a:pPr marL="228600" lvl="0" indent="-228600">
              <a:lnSpc>
                <a:spcPct val="100000"/>
              </a:lnSpc>
              <a:spcBef>
                <a:spcPts val="600"/>
              </a:spcBef>
              <a:spcAft>
                <a:spcPts val="600"/>
              </a:spcAft>
              <a:buFont typeface="+mj-lt"/>
              <a:buAutoNum type="arabicPeriod"/>
            </a:pPr>
            <a:r>
              <a:rPr lang="en-NZ" sz="1400" dirty="0"/>
              <a:t>The vendor’s price expectation was actually a much higher price – between $850,000 and $950,000. This wasn’t clear in the online marketing, and when the buyer questioned the licensee at the open home and when signing the agreement for sale and purchase, the licensee didn’t suggest to the buyer that the vendor wouldn’t accept the offer.</a:t>
            </a:r>
          </a:p>
          <a:p>
            <a:pPr>
              <a:lnSpc>
                <a:spcPct val="100000"/>
              </a:lnSpc>
              <a:spcBef>
                <a:spcPts val="600"/>
              </a:spcBef>
              <a:spcAft>
                <a:spcPts val="600"/>
              </a:spcAft>
            </a:pPr>
            <a:endParaRPr lang="en-NZ" b="1" dirty="0"/>
          </a:p>
        </p:txBody>
      </p:sp>
      <p:sp>
        <p:nvSpPr>
          <p:cNvPr id="4" name="Title 3">
            <a:extLst>
              <a:ext uri="{FF2B5EF4-FFF2-40B4-BE49-F238E27FC236}">
                <a16:creationId xmlns:a16="http://schemas.microsoft.com/office/drawing/2014/main" id="{2F131108-76FD-4909-BA99-05F8863C1BB9}"/>
              </a:ext>
            </a:extLst>
          </p:cNvPr>
          <p:cNvSpPr>
            <a:spLocks noGrp="1"/>
          </p:cNvSpPr>
          <p:nvPr>
            <p:ph type="title"/>
          </p:nvPr>
        </p:nvSpPr>
        <p:spPr/>
        <p:txBody>
          <a:bodyPr/>
          <a:lstStyle/>
          <a:p>
            <a:r>
              <a:rPr lang="en-US" dirty="0"/>
              <a:t>Discuss the case study: </a:t>
            </a:r>
            <a:r>
              <a:rPr lang="en-US" dirty="0">
                <a:hlinkClick r:id="rId2"/>
              </a:rPr>
              <a:t>C29353 </a:t>
            </a:r>
            <a:endParaRPr lang="en-NZ" dirty="0"/>
          </a:p>
        </p:txBody>
      </p:sp>
      <p:sp>
        <p:nvSpPr>
          <p:cNvPr id="6" name="Oval 5">
            <a:extLst>
              <a:ext uri="{FF2B5EF4-FFF2-40B4-BE49-F238E27FC236}">
                <a16:creationId xmlns:a16="http://schemas.microsoft.com/office/drawing/2014/main" id="{29990EC4-E137-4212-B2FB-30C9F57A2E84}"/>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a:t>
            </a:r>
            <a:endParaRPr lang="en-NZ" sz="2000" b="1" dirty="0"/>
          </a:p>
        </p:txBody>
      </p:sp>
    </p:spTree>
    <p:extLst>
      <p:ext uri="{BB962C8B-B14F-4D97-AF65-F5344CB8AC3E}">
        <p14:creationId xmlns:p14="http://schemas.microsoft.com/office/powerpoint/2010/main" val="983377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BAFAB5-5506-4459-913B-1C97B2EBCAC0}"/>
              </a:ext>
            </a:extLst>
          </p:cNvPr>
          <p:cNvSpPr>
            <a:spLocks noGrp="1"/>
          </p:cNvSpPr>
          <p:nvPr>
            <p:ph type="body" sz="quarter" idx="10"/>
          </p:nvPr>
        </p:nvSpPr>
        <p:spPr/>
        <p:txBody>
          <a:bodyPr/>
          <a:lstStyle/>
          <a:p>
            <a:pPr>
              <a:lnSpc>
                <a:spcPct val="100000"/>
              </a:lnSpc>
              <a:spcBef>
                <a:spcPts val="600"/>
              </a:spcBef>
              <a:spcAft>
                <a:spcPts val="600"/>
              </a:spcAft>
            </a:pPr>
            <a:r>
              <a:rPr lang="en-NZ" sz="1600" b="1" dirty="0"/>
              <a:t>Facts of the case (cont.):</a:t>
            </a:r>
            <a:endParaRPr lang="en-NZ" sz="1600" dirty="0"/>
          </a:p>
          <a:p>
            <a:pPr marL="265113" lvl="0" indent="-265113">
              <a:lnSpc>
                <a:spcPct val="100000"/>
              </a:lnSpc>
              <a:spcBef>
                <a:spcPts val="600"/>
              </a:spcBef>
              <a:spcAft>
                <a:spcPts val="600"/>
              </a:spcAft>
              <a:buFont typeface="+mj-lt"/>
              <a:buAutoNum type="arabicPeriod" startAt="4"/>
            </a:pPr>
            <a:r>
              <a:rPr lang="en-NZ" sz="1400" dirty="0"/>
              <a:t>The licensee claimed that the price range online was originally set at the vendor’s expected price range but that the website used an algorithm that set the minimum price $100,000 lower than the price listed. </a:t>
            </a:r>
          </a:p>
          <a:p>
            <a:pPr marL="228600" lvl="0" indent="-228600">
              <a:lnSpc>
                <a:spcPct val="100000"/>
              </a:lnSpc>
              <a:spcBef>
                <a:spcPts val="600"/>
              </a:spcBef>
              <a:spcAft>
                <a:spcPts val="600"/>
              </a:spcAft>
              <a:buFont typeface="+mj-lt"/>
              <a:buAutoNum type="arabicPeriod" startAt="4"/>
            </a:pPr>
            <a:r>
              <a:rPr lang="en-NZ" sz="1400" dirty="0"/>
              <a:t>The vendor decided that the potential buyer had failed to realise what their lowest sale price was and chose to have no further dealings with them. The vendor was not aware that the potential buyer did not know of their expectations, believing that the licensee was operating on their instructions. For this reason, the potential buyer was denied any further opportunities to make an offer. </a:t>
            </a:r>
          </a:p>
          <a:p>
            <a:pPr>
              <a:lnSpc>
                <a:spcPct val="100000"/>
              </a:lnSpc>
              <a:spcBef>
                <a:spcPts val="600"/>
              </a:spcBef>
              <a:spcAft>
                <a:spcPts val="600"/>
              </a:spcAft>
            </a:pPr>
            <a:endParaRPr lang="en-NZ" dirty="0"/>
          </a:p>
        </p:txBody>
      </p:sp>
      <p:sp>
        <p:nvSpPr>
          <p:cNvPr id="3" name="Title 2">
            <a:extLst>
              <a:ext uri="{FF2B5EF4-FFF2-40B4-BE49-F238E27FC236}">
                <a16:creationId xmlns:a16="http://schemas.microsoft.com/office/drawing/2014/main" id="{C960907C-697D-4AFB-A10B-91DC19B5C0FF}"/>
              </a:ext>
            </a:extLst>
          </p:cNvPr>
          <p:cNvSpPr>
            <a:spLocks noGrp="1"/>
          </p:cNvSpPr>
          <p:nvPr>
            <p:ph type="title"/>
          </p:nvPr>
        </p:nvSpPr>
        <p:spPr/>
        <p:txBody>
          <a:bodyPr/>
          <a:lstStyle/>
          <a:p>
            <a:r>
              <a:rPr lang="en-US" dirty="0"/>
              <a:t>Discuss the case study: </a:t>
            </a:r>
            <a:r>
              <a:rPr lang="en-US" dirty="0">
                <a:hlinkClick r:id="rId2"/>
              </a:rPr>
              <a:t>C29353 </a:t>
            </a:r>
            <a:endParaRPr lang="en-NZ" dirty="0"/>
          </a:p>
        </p:txBody>
      </p:sp>
    </p:spTree>
    <p:extLst>
      <p:ext uri="{BB962C8B-B14F-4D97-AF65-F5344CB8AC3E}">
        <p14:creationId xmlns:p14="http://schemas.microsoft.com/office/powerpoint/2010/main" val="62135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BF07E9-88D5-4985-BAD8-8279E6B63D08}"/>
              </a:ext>
            </a:extLst>
          </p:cNvPr>
          <p:cNvSpPr>
            <a:spLocks noGrp="1"/>
          </p:cNvSpPr>
          <p:nvPr>
            <p:ph type="body" sz="quarter" idx="10"/>
          </p:nvPr>
        </p:nvSpPr>
        <p:spPr/>
        <p:txBody>
          <a:bodyPr/>
          <a:lstStyle/>
          <a:p>
            <a:pPr>
              <a:lnSpc>
                <a:spcPct val="108000"/>
              </a:lnSpc>
              <a:spcAft>
                <a:spcPts val="600"/>
              </a:spcAft>
            </a:pPr>
            <a:r>
              <a:rPr lang="en-NZ" b="1" dirty="0"/>
              <a:t>Decision: </a:t>
            </a:r>
            <a:r>
              <a:rPr lang="en-NZ" dirty="0"/>
              <a:t>Unsatisfactory conduct</a:t>
            </a:r>
          </a:p>
          <a:p>
            <a:pPr>
              <a:lnSpc>
                <a:spcPct val="108000"/>
              </a:lnSpc>
              <a:spcAft>
                <a:spcPts val="600"/>
              </a:spcAft>
            </a:pPr>
            <a:endParaRPr lang="en-NZ" dirty="0"/>
          </a:p>
          <a:p>
            <a:pPr>
              <a:lnSpc>
                <a:spcPct val="108000"/>
              </a:lnSpc>
              <a:spcAft>
                <a:spcPts val="600"/>
              </a:spcAft>
            </a:pPr>
            <a:r>
              <a:rPr lang="en-NZ" b="1" dirty="0"/>
              <a:t>Reasoning: </a:t>
            </a:r>
            <a:r>
              <a:rPr lang="en-NZ" dirty="0"/>
              <a:t>The licensee was likely ultimately responsible for the price range set on the website and they should have known it would list the property at a lower price range. The licensee failed to act on the vendors’ instructions and misled potential buyers. </a:t>
            </a:r>
          </a:p>
          <a:p>
            <a:pPr>
              <a:lnSpc>
                <a:spcPct val="108000"/>
              </a:lnSpc>
              <a:spcAft>
                <a:spcPts val="600"/>
              </a:spcAft>
            </a:pPr>
            <a:endParaRPr lang="en-NZ" dirty="0"/>
          </a:p>
          <a:p>
            <a:pPr>
              <a:lnSpc>
                <a:spcPct val="108000"/>
              </a:lnSpc>
              <a:spcAft>
                <a:spcPts val="600"/>
              </a:spcAft>
            </a:pPr>
            <a:r>
              <a:rPr lang="en-NZ" b="1" dirty="0"/>
              <a:t>Penalty: </a:t>
            </a:r>
            <a:r>
              <a:rPr lang="en-NZ" dirty="0"/>
              <a:t>The licensee was censured, fined $1,500 and ordered to undertake further training. </a:t>
            </a:r>
          </a:p>
        </p:txBody>
      </p:sp>
      <p:sp>
        <p:nvSpPr>
          <p:cNvPr id="3" name="Title 2">
            <a:extLst>
              <a:ext uri="{FF2B5EF4-FFF2-40B4-BE49-F238E27FC236}">
                <a16:creationId xmlns:a16="http://schemas.microsoft.com/office/drawing/2014/main" id="{23F4123F-69BC-4EF1-8116-683016C91383}"/>
              </a:ext>
            </a:extLst>
          </p:cNvPr>
          <p:cNvSpPr>
            <a:spLocks noGrp="1"/>
          </p:cNvSpPr>
          <p:nvPr>
            <p:ph type="title"/>
          </p:nvPr>
        </p:nvSpPr>
        <p:spPr/>
        <p:txBody>
          <a:bodyPr/>
          <a:lstStyle/>
          <a:p>
            <a:r>
              <a:rPr lang="en-US" dirty="0"/>
              <a:t>Discuss the case study: </a:t>
            </a:r>
            <a:r>
              <a:rPr lang="en-US" dirty="0">
                <a:hlinkClick r:id="rId2"/>
              </a:rPr>
              <a:t>C29353 </a:t>
            </a:r>
            <a:endParaRPr lang="en-NZ" dirty="0"/>
          </a:p>
        </p:txBody>
      </p:sp>
      <p:sp>
        <p:nvSpPr>
          <p:cNvPr id="5" name="Oval 4">
            <a:extLst>
              <a:ext uri="{FF2B5EF4-FFF2-40B4-BE49-F238E27FC236}">
                <a16:creationId xmlns:a16="http://schemas.microsoft.com/office/drawing/2014/main" id="{C19E5F8D-AF2A-4658-907E-01E243BBAF74}"/>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a:t>
            </a:r>
            <a:endParaRPr lang="en-NZ" sz="2000" b="1" dirty="0"/>
          </a:p>
        </p:txBody>
      </p:sp>
    </p:spTree>
    <p:extLst>
      <p:ext uri="{BB962C8B-B14F-4D97-AF65-F5344CB8AC3E}">
        <p14:creationId xmlns:p14="http://schemas.microsoft.com/office/powerpoint/2010/main" val="2207578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930B01-C343-4DE8-B866-81B97F9642E6}"/>
              </a:ext>
            </a:extLst>
          </p:cNvPr>
          <p:cNvSpPr>
            <a:spLocks noGrp="1"/>
          </p:cNvSpPr>
          <p:nvPr>
            <p:ph type="body" sz="quarter" idx="10"/>
          </p:nvPr>
        </p:nvSpPr>
        <p:spPr/>
        <p:txBody>
          <a:bodyPr/>
          <a:lstStyle/>
          <a:p>
            <a:pPr marL="342900" lvl="0" indent="-342900">
              <a:buFont typeface="+mj-lt"/>
              <a:buAutoNum type="arabicPeriod"/>
            </a:pPr>
            <a:r>
              <a:rPr lang="en-NZ" dirty="0"/>
              <a:t>How could the licensee have handled the situation better? </a:t>
            </a:r>
          </a:p>
          <a:p>
            <a:pPr marL="342900" lvl="0" indent="-342900">
              <a:buFont typeface="+mj-lt"/>
              <a:buAutoNum type="arabicPeriod"/>
            </a:pPr>
            <a:r>
              <a:rPr lang="en-NZ" dirty="0"/>
              <a:t>At what point do you think the licensee should have explained the vendor’s expectations to the potential buyer?</a:t>
            </a:r>
          </a:p>
          <a:p>
            <a:pPr marL="342900" lvl="0" indent="-342900">
              <a:buFont typeface="+mj-lt"/>
              <a:buAutoNum type="arabicPeriod"/>
            </a:pPr>
            <a:r>
              <a:rPr lang="en-NZ" dirty="0"/>
              <a:t>How often do you see this happening with sales in your area?</a:t>
            </a:r>
          </a:p>
          <a:p>
            <a:pPr marL="342900" lvl="0" indent="-342900">
              <a:buFont typeface="+mj-lt"/>
              <a:buAutoNum type="arabicPeriod"/>
            </a:pPr>
            <a:r>
              <a:rPr lang="en-NZ" dirty="0"/>
              <a:t>What might you do differently as a result of hearing about this case? </a:t>
            </a:r>
          </a:p>
          <a:p>
            <a:pPr marL="342900" lvl="0" indent="-342900">
              <a:buFont typeface="+mj-lt"/>
              <a:buAutoNum type="arabicPeriod"/>
            </a:pPr>
            <a:r>
              <a:rPr lang="en-NZ" dirty="0"/>
              <a:t>How do you think the buyer’s experience reflects on the professionalism of the real estate industry? </a:t>
            </a:r>
          </a:p>
          <a:p>
            <a:endParaRPr lang="en-NZ" dirty="0"/>
          </a:p>
        </p:txBody>
      </p:sp>
      <p:sp>
        <p:nvSpPr>
          <p:cNvPr id="3" name="Title 2">
            <a:extLst>
              <a:ext uri="{FF2B5EF4-FFF2-40B4-BE49-F238E27FC236}">
                <a16:creationId xmlns:a16="http://schemas.microsoft.com/office/drawing/2014/main" id="{5C3DBB77-655D-4A60-8652-C704870F2114}"/>
              </a:ext>
            </a:extLst>
          </p:cNvPr>
          <p:cNvSpPr>
            <a:spLocks noGrp="1"/>
          </p:cNvSpPr>
          <p:nvPr>
            <p:ph type="title"/>
          </p:nvPr>
        </p:nvSpPr>
        <p:spPr/>
        <p:txBody>
          <a:bodyPr/>
          <a:lstStyle/>
          <a:p>
            <a:r>
              <a:rPr lang="en-NZ" dirty="0"/>
              <a:t>Discussion questions</a:t>
            </a:r>
          </a:p>
        </p:txBody>
      </p:sp>
      <p:sp>
        <p:nvSpPr>
          <p:cNvPr id="5" name="Oval 4">
            <a:extLst>
              <a:ext uri="{FF2B5EF4-FFF2-40B4-BE49-F238E27FC236}">
                <a16:creationId xmlns:a16="http://schemas.microsoft.com/office/drawing/2014/main" id="{13D13029-150F-4428-83B5-190CCEAED996}"/>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a:t>
            </a:r>
            <a:endParaRPr lang="en-NZ" sz="2000" b="1" dirty="0"/>
          </a:p>
        </p:txBody>
      </p:sp>
    </p:spTree>
    <p:extLst>
      <p:ext uri="{BB962C8B-B14F-4D97-AF65-F5344CB8AC3E}">
        <p14:creationId xmlns:p14="http://schemas.microsoft.com/office/powerpoint/2010/main" val="747567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97103D-A720-480F-9E45-091D599D9CAC}"/>
              </a:ext>
            </a:extLst>
          </p:cNvPr>
          <p:cNvSpPr>
            <a:spLocks noGrp="1"/>
          </p:cNvSpPr>
          <p:nvPr>
            <p:ph type="title"/>
          </p:nvPr>
        </p:nvSpPr>
        <p:spPr/>
        <p:txBody>
          <a:bodyPr/>
          <a:lstStyle/>
          <a:p>
            <a:br>
              <a:rPr lang="en-US" dirty="0"/>
            </a:br>
            <a:br>
              <a:rPr lang="en-US" dirty="0"/>
            </a:br>
            <a:r>
              <a:rPr lang="en-US" dirty="0"/>
              <a:t>Complete the quiz</a:t>
            </a:r>
            <a:endParaRPr lang="en-NZ" dirty="0"/>
          </a:p>
        </p:txBody>
      </p:sp>
      <p:sp>
        <p:nvSpPr>
          <p:cNvPr id="6" name="Text Placeholder 5">
            <a:extLst>
              <a:ext uri="{FF2B5EF4-FFF2-40B4-BE49-F238E27FC236}">
                <a16:creationId xmlns:a16="http://schemas.microsoft.com/office/drawing/2014/main" id="{0F10E524-0951-4EDC-8D40-506157E5FFA7}"/>
              </a:ext>
            </a:extLst>
          </p:cNvPr>
          <p:cNvSpPr>
            <a:spLocks noGrp="1"/>
          </p:cNvSpPr>
          <p:nvPr>
            <p:ph type="body" idx="1"/>
          </p:nvPr>
        </p:nvSpPr>
        <p:spPr/>
        <p:txBody>
          <a:bodyPr/>
          <a:lstStyle/>
          <a:p>
            <a:endParaRPr lang="en-US" b="1" dirty="0"/>
          </a:p>
          <a:p>
            <a:r>
              <a:rPr lang="en-US" b="1" dirty="0"/>
              <a:t>10 minutes</a:t>
            </a:r>
            <a:endParaRPr lang="en-NZ" b="1" dirty="0"/>
          </a:p>
        </p:txBody>
      </p:sp>
      <p:sp>
        <p:nvSpPr>
          <p:cNvPr id="8" name="Oval 7">
            <a:extLst>
              <a:ext uri="{FF2B5EF4-FFF2-40B4-BE49-F238E27FC236}">
                <a16:creationId xmlns:a16="http://schemas.microsoft.com/office/drawing/2014/main" id="{02B073EA-D71E-4AE5-9782-950531C08498}"/>
              </a:ext>
            </a:extLst>
          </p:cNvPr>
          <p:cNvSpPr/>
          <p:nvPr/>
        </p:nvSpPr>
        <p:spPr>
          <a:xfrm>
            <a:off x="2374900" y="601376"/>
            <a:ext cx="1171666" cy="1171666"/>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STEP</a:t>
            </a:r>
          </a:p>
          <a:p>
            <a:pPr algn="ctr"/>
            <a:r>
              <a:rPr lang="en-NZ" sz="2800" b="1" dirty="0"/>
              <a:t>6</a:t>
            </a:r>
          </a:p>
        </p:txBody>
      </p:sp>
    </p:spTree>
    <p:extLst>
      <p:ext uri="{BB962C8B-B14F-4D97-AF65-F5344CB8AC3E}">
        <p14:creationId xmlns:p14="http://schemas.microsoft.com/office/powerpoint/2010/main" val="1050525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E8E5EA-FBC0-4CFF-8CEA-082965F2900D}"/>
              </a:ext>
            </a:extLst>
          </p:cNvPr>
          <p:cNvSpPr>
            <a:spLocks noGrp="1"/>
          </p:cNvSpPr>
          <p:nvPr>
            <p:ph type="body" sz="quarter" idx="10"/>
          </p:nvPr>
        </p:nvSpPr>
        <p:spPr>
          <a:xfrm>
            <a:off x="712923" y="1136744"/>
            <a:ext cx="7000483" cy="3263503"/>
          </a:xfrm>
        </p:spPr>
        <p:txBody>
          <a:bodyPr numCol="1"/>
          <a:lstStyle/>
          <a:p>
            <a:pPr marL="342900" indent="-342900">
              <a:buAutoNum type="arabicPeriod"/>
            </a:pPr>
            <a:r>
              <a:rPr lang="en-NZ" dirty="0"/>
              <a:t>True or false: a person with a salesperson’s licence cannot describe themselves as a licensed real estate agent. </a:t>
            </a:r>
          </a:p>
          <a:p>
            <a:pPr marL="342900" indent="-342900">
              <a:buAutoNum type="arabicPeriod"/>
            </a:pPr>
            <a:endParaRPr lang="en-NZ" dirty="0"/>
          </a:p>
          <a:p>
            <a:pPr marL="361950"/>
            <a:r>
              <a:rPr lang="en-NZ" b="1" dirty="0"/>
              <a:t>True. </a:t>
            </a:r>
          </a:p>
          <a:p>
            <a:pPr marL="361950"/>
            <a:r>
              <a:rPr lang="en-NZ" dirty="0"/>
              <a:t>A person with a salesperson’s licence can describe themselves as a licensed salesperson or licensee, but not as a licensed agent. They may refer to themselves as an ‘agent’ in a generic sense, for example, “I am the real estate agent selling this property.”</a:t>
            </a:r>
          </a:p>
        </p:txBody>
      </p:sp>
      <p:sp>
        <p:nvSpPr>
          <p:cNvPr id="4" name="Title 3">
            <a:extLst>
              <a:ext uri="{FF2B5EF4-FFF2-40B4-BE49-F238E27FC236}">
                <a16:creationId xmlns:a16="http://schemas.microsoft.com/office/drawing/2014/main" id="{86F19C65-5210-4A5B-9E54-921775B39866}"/>
              </a:ext>
            </a:extLst>
          </p:cNvPr>
          <p:cNvSpPr>
            <a:spLocks noGrp="1"/>
          </p:cNvSpPr>
          <p:nvPr>
            <p:ph type="title"/>
          </p:nvPr>
        </p:nvSpPr>
        <p:spPr/>
        <p:txBody>
          <a:bodyPr/>
          <a:lstStyle/>
          <a:p>
            <a:r>
              <a:rPr lang="en-US" dirty="0"/>
              <a:t>Complete the quiz!</a:t>
            </a:r>
            <a:endParaRPr lang="en-NZ" dirty="0"/>
          </a:p>
        </p:txBody>
      </p:sp>
      <p:sp>
        <p:nvSpPr>
          <p:cNvPr id="6" name="Text Placeholder 4">
            <a:extLst>
              <a:ext uri="{FF2B5EF4-FFF2-40B4-BE49-F238E27FC236}">
                <a16:creationId xmlns:a16="http://schemas.microsoft.com/office/drawing/2014/main" id="{1EAE87C6-32DD-4884-89A4-5AF9EAC9DD04}"/>
              </a:ext>
            </a:extLst>
          </p:cNvPr>
          <p:cNvSpPr txBox="1">
            <a:spLocks/>
          </p:cNvSpPr>
          <p:nvPr/>
        </p:nvSpPr>
        <p:spPr>
          <a:xfrm>
            <a:off x="4788273" y="1143188"/>
            <a:ext cx="3725727" cy="3263503"/>
          </a:xfrm>
          <a:prstGeom prst="rect">
            <a:avLst/>
          </a:prstGeom>
        </p:spPr>
        <p:txBody>
          <a:bodyPr vert="horz" lIns="91440" tIns="45720" rIns="91440" bIns="45720" numCol="1"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NZ" dirty="0"/>
          </a:p>
          <a:p>
            <a:endParaRPr lang="en-NZ" sz="1200" dirty="0"/>
          </a:p>
          <a:p>
            <a:endParaRPr lang="en-NZ" dirty="0"/>
          </a:p>
        </p:txBody>
      </p:sp>
      <p:sp>
        <p:nvSpPr>
          <p:cNvPr id="7" name="Oval 6">
            <a:extLst>
              <a:ext uri="{FF2B5EF4-FFF2-40B4-BE49-F238E27FC236}">
                <a16:creationId xmlns:a16="http://schemas.microsoft.com/office/drawing/2014/main" id="{36CEAEB8-0F13-4701-BE7F-C6B37A2943FA}"/>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57011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1650B-C6B0-42CB-A36C-3452739958C0}"/>
              </a:ext>
            </a:extLst>
          </p:cNvPr>
          <p:cNvSpPr>
            <a:spLocks noGrp="1"/>
          </p:cNvSpPr>
          <p:nvPr>
            <p:ph type="body" sz="quarter" idx="10"/>
          </p:nvPr>
        </p:nvSpPr>
        <p:spPr/>
        <p:txBody>
          <a:bodyPr/>
          <a:lstStyle/>
          <a:p>
            <a:pPr marL="342900" indent="-342900">
              <a:buFont typeface="+mj-lt"/>
              <a:buAutoNum type="arabicPeriod" startAt="2"/>
            </a:pPr>
            <a:r>
              <a:rPr lang="en-NZ" dirty="0"/>
              <a:t>What information must be displayed on any signage and advertising under section 121 of the Real Estate Agents Act 2008?</a:t>
            </a:r>
          </a:p>
          <a:p>
            <a:endParaRPr lang="en-NZ" dirty="0"/>
          </a:p>
          <a:p>
            <a:pPr marL="358775"/>
            <a:r>
              <a:rPr lang="en-NZ" dirty="0"/>
              <a:t>If working for an agency: the </a:t>
            </a:r>
            <a:r>
              <a:rPr lang="en-NZ" b="1" dirty="0"/>
              <a:t>name</a:t>
            </a:r>
            <a:r>
              <a:rPr lang="en-NZ" dirty="0"/>
              <a:t> </a:t>
            </a:r>
            <a:r>
              <a:rPr lang="en-NZ" b="1" dirty="0"/>
              <a:t>of the agency</a:t>
            </a:r>
            <a:r>
              <a:rPr lang="en-NZ" dirty="0"/>
              <a:t>, the fact that the agency is </a:t>
            </a:r>
            <a:r>
              <a:rPr lang="en-NZ" b="1" dirty="0"/>
              <a:t>licensed under the Act</a:t>
            </a:r>
            <a:r>
              <a:rPr lang="en-NZ" dirty="0"/>
              <a:t> and the </a:t>
            </a:r>
            <a:r>
              <a:rPr lang="en-NZ" b="1" dirty="0"/>
              <a:t>name the business </a:t>
            </a:r>
            <a:r>
              <a:rPr lang="en-NZ" dirty="0"/>
              <a:t>is conducted under if it’s different to the agency’s name. </a:t>
            </a:r>
          </a:p>
          <a:p>
            <a:pPr marL="358775"/>
            <a:r>
              <a:rPr lang="en-NZ" dirty="0"/>
              <a:t>An agent working as an independent agent is required to display their own name plus the fact that they are licensed under the Act.</a:t>
            </a:r>
          </a:p>
          <a:p>
            <a:pPr marL="358775"/>
            <a:r>
              <a:rPr lang="en-NZ" dirty="0"/>
              <a:t>Examples: </a:t>
            </a:r>
          </a:p>
          <a:p>
            <a:pPr marL="644525" indent="-285750">
              <a:buFont typeface="Arial" panose="020B0604020202020204" pitchFamily="34" charset="0"/>
              <a:buChar char="•"/>
            </a:pPr>
            <a:r>
              <a:rPr lang="en-NZ" dirty="0"/>
              <a:t>Fantastic Real Estate, licensed under the Real Estate Agents Act 2008</a:t>
            </a:r>
          </a:p>
          <a:p>
            <a:pPr marL="644525" indent="-285750">
              <a:buFont typeface="Arial" panose="020B0604020202020204" pitchFamily="34" charset="0"/>
              <a:buChar char="•"/>
            </a:pPr>
            <a:r>
              <a:rPr lang="en-NZ" dirty="0"/>
              <a:t>Jo Smith, Licensed REAA 2008</a:t>
            </a:r>
          </a:p>
          <a:p>
            <a:pPr marL="644525" indent="-285750">
              <a:buFont typeface="Arial" panose="020B0604020202020204" pitchFamily="34" charset="0"/>
              <a:buChar char="•"/>
            </a:pPr>
            <a:r>
              <a:rPr lang="en-NZ" dirty="0"/>
              <a:t>Bob Brady, Licensed REA Act 2008</a:t>
            </a:r>
          </a:p>
          <a:p>
            <a:endParaRPr lang="en-NZ" dirty="0"/>
          </a:p>
          <a:p>
            <a:endParaRPr lang="en-NZ" dirty="0"/>
          </a:p>
        </p:txBody>
      </p:sp>
      <p:sp>
        <p:nvSpPr>
          <p:cNvPr id="3" name="Title 2">
            <a:extLst>
              <a:ext uri="{FF2B5EF4-FFF2-40B4-BE49-F238E27FC236}">
                <a16:creationId xmlns:a16="http://schemas.microsoft.com/office/drawing/2014/main" id="{AB4422B3-E869-4815-AF23-ED19C211F4DC}"/>
              </a:ext>
            </a:extLst>
          </p:cNvPr>
          <p:cNvSpPr>
            <a:spLocks noGrp="1"/>
          </p:cNvSpPr>
          <p:nvPr>
            <p:ph type="title"/>
          </p:nvPr>
        </p:nvSpPr>
        <p:spPr/>
        <p:txBody>
          <a:bodyPr/>
          <a:lstStyle/>
          <a:p>
            <a:r>
              <a:rPr lang="en-US" dirty="0"/>
              <a:t>Complete the quiz!</a:t>
            </a:r>
            <a:endParaRPr lang="en-NZ" dirty="0"/>
          </a:p>
        </p:txBody>
      </p:sp>
      <p:sp>
        <p:nvSpPr>
          <p:cNvPr id="4" name="Oval 3">
            <a:extLst>
              <a:ext uri="{FF2B5EF4-FFF2-40B4-BE49-F238E27FC236}">
                <a16:creationId xmlns:a16="http://schemas.microsoft.com/office/drawing/2014/main" id="{660104C2-30BD-4D2B-B451-042F8B413015}"/>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321183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E8E5EA-FBC0-4CFF-8CEA-082965F2900D}"/>
              </a:ext>
            </a:extLst>
          </p:cNvPr>
          <p:cNvSpPr>
            <a:spLocks noGrp="1"/>
          </p:cNvSpPr>
          <p:nvPr>
            <p:ph type="body" sz="quarter" idx="10"/>
          </p:nvPr>
        </p:nvSpPr>
        <p:spPr>
          <a:xfrm>
            <a:off x="712923" y="1136744"/>
            <a:ext cx="7089957" cy="3263503"/>
          </a:xfrm>
        </p:spPr>
        <p:txBody>
          <a:bodyPr numCol="1"/>
          <a:lstStyle/>
          <a:p>
            <a:pPr marL="342900" indent="-342900">
              <a:buFont typeface="+mj-lt"/>
              <a:buAutoNum type="arabicPeriod" startAt="3"/>
            </a:pPr>
            <a:r>
              <a:rPr lang="en-NZ" dirty="0"/>
              <a:t>True or false: A licensee must stop advertising a property, in print and online, after it has been sold.</a:t>
            </a:r>
          </a:p>
          <a:p>
            <a:pPr marL="342900" indent="-342900">
              <a:buFont typeface="+mj-lt"/>
              <a:buAutoNum type="arabicPeriod" startAt="3"/>
            </a:pPr>
            <a:endParaRPr lang="en-NZ" dirty="0"/>
          </a:p>
          <a:p>
            <a:pPr marL="358775"/>
            <a:r>
              <a:rPr lang="en-NZ" b="1" dirty="0"/>
              <a:t>True. </a:t>
            </a:r>
          </a:p>
          <a:p>
            <a:pPr marL="358775"/>
            <a:r>
              <a:rPr lang="en-NZ" dirty="0"/>
              <a:t>Agencies can leave a property in marketing materials as long as it  clearly says that the property has sold. If the property does not sell and is withdrawn from the market, licensees must make sure that advertising is removed when the agency agreement ends. </a:t>
            </a:r>
          </a:p>
          <a:p>
            <a:pPr marL="358775"/>
            <a:r>
              <a:rPr lang="en-NZ" dirty="0"/>
              <a:t>You risk breaching rule 9.6 if you leave advertising up on social media or your website after the agency agreement ends.</a:t>
            </a:r>
          </a:p>
        </p:txBody>
      </p:sp>
      <p:sp>
        <p:nvSpPr>
          <p:cNvPr id="4" name="Title 3">
            <a:extLst>
              <a:ext uri="{FF2B5EF4-FFF2-40B4-BE49-F238E27FC236}">
                <a16:creationId xmlns:a16="http://schemas.microsoft.com/office/drawing/2014/main" id="{86F19C65-5210-4A5B-9E54-921775B39866}"/>
              </a:ext>
            </a:extLst>
          </p:cNvPr>
          <p:cNvSpPr>
            <a:spLocks noGrp="1"/>
          </p:cNvSpPr>
          <p:nvPr>
            <p:ph type="title"/>
          </p:nvPr>
        </p:nvSpPr>
        <p:spPr/>
        <p:txBody>
          <a:bodyPr/>
          <a:lstStyle/>
          <a:p>
            <a:r>
              <a:rPr lang="en-US" dirty="0"/>
              <a:t>Complete the quiz!</a:t>
            </a:r>
            <a:endParaRPr lang="en-NZ" dirty="0"/>
          </a:p>
        </p:txBody>
      </p:sp>
      <p:sp>
        <p:nvSpPr>
          <p:cNvPr id="6" name="Text Placeholder 4">
            <a:extLst>
              <a:ext uri="{FF2B5EF4-FFF2-40B4-BE49-F238E27FC236}">
                <a16:creationId xmlns:a16="http://schemas.microsoft.com/office/drawing/2014/main" id="{1EAE87C6-32DD-4884-89A4-5AF9EAC9DD04}"/>
              </a:ext>
            </a:extLst>
          </p:cNvPr>
          <p:cNvSpPr txBox="1">
            <a:spLocks/>
          </p:cNvSpPr>
          <p:nvPr/>
        </p:nvSpPr>
        <p:spPr>
          <a:xfrm>
            <a:off x="4788273" y="1143188"/>
            <a:ext cx="3725727" cy="3263503"/>
          </a:xfrm>
          <a:prstGeom prst="rect">
            <a:avLst/>
          </a:prstGeom>
        </p:spPr>
        <p:txBody>
          <a:bodyPr vert="horz" lIns="91440" tIns="45720" rIns="91440" bIns="45720" numCol="1"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171450" fontAlgn="ctr"/>
            <a:endParaRPr lang="en-NZ" sz="1300" dirty="0"/>
          </a:p>
          <a:p>
            <a:endParaRPr lang="en-NZ" dirty="0"/>
          </a:p>
          <a:p>
            <a:endParaRPr lang="en-NZ" dirty="0"/>
          </a:p>
        </p:txBody>
      </p:sp>
      <p:sp>
        <p:nvSpPr>
          <p:cNvPr id="7" name="Oval 6">
            <a:extLst>
              <a:ext uri="{FF2B5EF4-FFF2-40B4-BE49-F238E27FC236}">
                <a16:creationId xmlns:a16="http://schemas.microsoft.com/office/drawing/2014/main" id="{8D0E8FA2-6553-44BE-A376-36F172432BAC}"/>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123015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BE6766-B1D1-48F5-863B-3E7EE0CB58DC}"/>
              </a:ext>
            </a:extLst>
          </p:cNvPr>
          <p:cNvSpPr>
            <a:spLocks noGrp="1"/>
          </p:cNvSpPr>
          <p:nvPr>
            <p:ph type="body" sz="quarter" idx="10"/>
          </p:nvPr>
        </p:nvSpPr>
        <p:spPr/>
        <p:txBody>
          <a:bodyPr/>
          <a:lstStyle/>
          <a:p>
            <a:pPr marL="342900" indent="-342900">
              <a:buFont typeface="+mj-lt"/>
              <a:buAutoNum type="arabicPeriod" startAt="4"/>
            </a:pPr>
            <a:r>
              <a:rPr lang="en-NZ" dirty="0"/>
              <a:t>When photographs are taken of a property, to what extent can they be edited?</a:t>
            </a:r>
          </a:p>
          <a:p>
            <a:endParaRPr lang="en-NZ" dirty="0"/>
          </a:p>
          <a:p>
            <a:pPr marL="358775"/>
            <a:r>
              <a:rPr lang="en-NZ" dirty="0"/>
              <a:t>You can’t edit a photo to make a property look better if it will misrepresent it to a buyer, for example, photoshopping grass into a concrete back yard. </a:t>
            </a:r>
          </a:p>
          <a:p>
            <a:pPr marL="358775"/>
            <a:r>
              <a:rPr lang="en-NZ" dirty="0"/>
              <a:t>However, you can edit images to improve their ability to attract buyers, for example, brightening images and inserting blue sky. </a:t>
            </a:r>
          </a:p>
          <a:p>
            <a:endParaRPr lang="en-NZ" dirty="0"/>
          </a:p>
        </p:txBody>
      </p:sp>
      <p:sp>
        <p:nvSpPr>
          <p:cNvPr id="3" name="Title 2">
            <a:extLst>
              <a:ext uri="{FF2B5EF4-FFF2-40B4-BE49-F238E27FC236}">
                <a16:creationId xmlns:a16="http://schemas.microsoft.com/office/drawing/2014/main" id="{129B5AC1-8D19-494B-9E02-98B0FD890686}"/>
              </a:ext>
            </a:extLst>
          </p:cNvPr>
          <p:cNvSpPr>
            <a:spLocks noGrp="1"/>
          </p:cNvSpPr>
          <p:nvPr>
            <p:ph type="title"/>
          </p:nvPr>
        </p:nvSpPr>
        <p:spPr/>
        <p:txBody>
          <a:bodyPr/>
          <a:lstStyle/>
          <a:p>
            <a:r>
              <a:rPr lang="en-US" dirty="0"/>
              <a:t>Complete the quiz!</a:t>
            </a:r>
            <a:endParaRPr lang="en-NZ" dirty="0"/>
          </a:p>
        </p:txBody>
      </p:sp>
      <p:sp>
        <p:nvSpPr>
          <p:cNvPr id="4" name="Oval 3">
            <a:extLst>
              <a:ext uri="{FF2B5EF4-FFF2-40B4-BE49-F238E27FC236}">
                <a16:creationId xmlns:a16="http://schemas.microsoft.com/office/drawing/2014/main" id="{5C6EF99A-196C-4795-8374-1D0C3AFC08EC}"/>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187770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BAE910-786D-48DE-B267-81769B202189}"/>
              </a:ext>
            </a:extLst>
          </p:cNvPr>
          <p:cNvSpPr>
            <a:spLocks noGrp="1"/>
          </p:cNvSpPr>
          <p:nvPr>
            <p:ph type="title"/>
          </p:nvPr>
        </p:nvSpPr>
        <p:spPr/>
        <p:txBody>
          <a:bodyPr/>
          <a:lstStyle/>
          <a:p>
            <a:br>
              <a:rPr lang="en-NZ" dirty="0"/>
            </a:br>
            <a:br>
              <a:rPr lang="en-NZ" dirty="0"/>
            </a:br>
            <a:r>
              <a:rPr lang="en-NZ" dirty="0"/>
              <a:t>Watch and discuss the video </a:t>
            </a:r>
          </a:p>
        </p:txBody>
      </p:sp>
      <p:sp>
        <p:nvSpPr>
          <p:cNvPr id="9" name="Text Placeholder 8">
            <a:extLst>
              <a:ext uri="{FF2B5EF4-FFF2-40B4-BE49-F238E27FC236}">
                <a16:creationId xmlns:a16="http://schemas.microsoft.com/office/drawing/2014/main" id="{4D8B0C6E-8D7F-4FA2-9353-EDEC63031803}"/>
              </a:ext>
            </a:extLst>
          </p:cNvPr>
          <p:cNvSpPr>
            <a:spLocks noGrp="1"/>
          </p:cNvSpPr>
          <p:nvPr>
            <p:ph type="body" idx="1"/>
          </p:nvPr>
        </p:nvSpPr>
        <p:spPr/>
        <p:txBody>
          <a:bodyPr/>
          <a:lstStyle/>
          <a:p>
            <a:endParaRPr lang="en-NZ" b="1" dirty="0"/>
          </a:p>
          <a:p>
            <a:r>
              <a:rPr lang="en-NZ" b="1" dirty="0"/>
              <a:t>20 minutes</a:t>
            </a:r>
          </a:p>
        </p:txBody>
      </p:sp>
      <p:sp>
        <p:nvSpPr>
          <p:cNvPr id="2" name="Oval 1">
            <a:extLst>
              <a:ext uri="{FF2B5EF4-FFF2-40B4-BE49-F238E27FC236}">
                <a16:creationId xmlns:a16="http://schemas.microsoft.com/office/drawing/2014/main" id="{951ECEE3-2475-45A7-8A22-3F3A8A4F79F1}"/>
              </a:ext>
            </a:extLst>
          </p:cNvPr>
          <p:cNvSpPr/>
          <p:nvPr/>
        </p:nvSpPr>
        <p:spPr>
          <a:xfrm>
            <a:off x="2374900" y="601376"/>
            <a:ext cx="1171666" cy="1171666"/>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STEP</a:t>
            </a:r>
          </a:p>
          <a:p>
            <a:pPr algn="ctr"/>
            <a:r>
              <a:rPr lang="en-NZ" sz="2800" b="1" dirty="0"/>
              <a:t>1</a:t>
            </a:r>
          </a:p>
        </p:txBody>
      </p:sp>
    </p:spTree>
    <p:extLst>
      <p:ext uri="{BB962C8B-B14F-4D97-AF65-F5344CB8AC3E}">
        <p14:creationId xmlns:p14="http://schemas.microsoft.com/office/powerpoint/2010/main" val="2895621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E8E5EA-FBC0-4CFF-8CEA-082965F2900D}"/>
              </a:ext>
            </a:extLst>
          </p:cNvPr>
          <p:cNvSpPr>
            <a:spLocks noGrp="1"/>
          </p:cNvSpPr>
          <p:nvPr>
            <p:ph type="body" sz="quarter" idx="10"/>
          </p:nvPr>
        </p:nvSpPr>
        <p:spPr>
          <a:xfrm>
            <a:off x="712923" y="1136744"/>
            <a:ext cx="7166157" cy="3263503"/>
          </a:xfrm>
        </p:spPr>
        <p:txBody>
          <a:bodyPr numCol="1"/>
          <a:lstStyle/>
          <a:p>
            <a:pPr marL="342900" lvl="0" indent="-342900" fontAlgn="ctr">
              <a:buFont typeface="+mj-lt"/>
              <a:buAutoNum type="arabicPeriod" startAt="5"/>
            </a:pPr>
            <a:r>
              <a:rPr lang="en-NZ" dirty="0"/>
              <a:t>Can licensees include information in advertising based on a vendor’s claims?</a:t>
            </a:r>
          </a:p>
          <a:p>
            <a:pPr marL="342900" indent="-342900">
              <a:buAutoNum type="arabicPeriod" startAt="5"/>
            </a:pPr>
            <a:endParaRPr lang="en-NZ" dirty="0"/>
          </a:p>
          <a:p>
            <a:pPr marL="358775" fontAlgn="ctr"/>
            <a:r>
              <a:rPr lang="en-NZ" b="1" dirty="0"/>
              <a:t>Yes, as long as the claims have been verified with evidence. </a:t>
            </a:r>
          </a:p>
          <a:p>
            <a:pPr marL="358775" fontAlgn="ctr"/>
            <a:r>
              <a:rPr lang="en-NZ" dirty="0"/>
              <a:t>For example, if a building extension has created an extra bedroom, make sure the extension has the appropriate building consent before stating so in advertising. If you can’t verify, REA recommends you do not make the claim.</a:t>
            </a:r>
          </a:p>
        </p:txBody>
      </p:sp>
      <p:sp>
        <p:nvSpPr>
          <p:cNvPr id="4" name="Title 3">
            <a:extLst>
              <a:ext uri="{FF2B5EF4-FFF2-40B4-BE49-F238E27FC236}">
                <a16:creationId xmlns:a16="http://schemas.microsoft.com/office/drawing/2014/main" id="{86F19C65-5210-4A5B-9E54-921775B39866}"/>
              </a:ext>
            </a:extLst>
          </p:cNvPr>
          <p:cNvSpPr>
            <a:spLocks noGrp="1"/>
          </p:cNvSpPr>
          <p:nvPr>
            <p:ph type="title"/>
          </p:nvPr>
        </p:nvSpPr>
        <p:spPr/>
        <p:txBody>
          <a:bodyPr/>
          <a:lstStyle/>
          <a:p>
            <a:r>
              <a:rPr lang="en-US" dirty="0"/>
              <a:t>Complete the quiz!</a:t>
            </a:r>
            <a:endParaRPr lang="en-NZ" dirty="0"/>
          </a:p>
        </p:txBody>
      </p:sp>
      <p:sp>
        <p:nvSpPr>
          <p:cNvPr id="6" name="Text Placeholder 4">
            <a:extLst>
              <a:ext uri="{FF2B5EF4-FFF2-40B4-BE49-F238E27FC236}">
                <a16:creationId xmlns:a16="http://schemas.microsoft.com/office/drawing/2014/main" id="{1EAE87C6-32DD-4884-89A4-5AF9EAC9DD04}"/>
              </a:ext>
            </a:extLst>
          </p:cNvPr>
          <p:cNvSpPr txBox="1">
            <a:spLocks/>
          </p:cNvSpPr>
          <p:nvPr/>
        </p:nvSpPr>
        <p:spPr>
          <a:xfrm>
            <a:off x="4788273" y="1143188"/>
            <a:ext cx="3725727" cy="3263503"/>
          </a:xfrm>
          <a:prstGeom prst="rect">
            <a:avLst/>
          </a:prstGeom>
        </p:spPr>
        <p:txBody>
          <a:bodyPr vert="horz" lIns="91440" tIns="45720" rIns="91440" bIns="45720" numCol="1"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NZ" dirty="0"/>
          </a:p>
        </p:txBody>
      </p:sp>
      <p:sp>
        <p:nvSpPr>
          <p:cNvPr id="7" name="Oval 6">
            <a:extLst>
              <a:ext uri="{FF2B5EF4-FFF2-40B4-BE49-F238E27FC236}">
                <a16:creationId xmlns:a16="http://schemas.microsoft.com/office/drawing/2014/main" id="{B2F3D1C8-2C37-4CF7-90C6-10B3E3464757}"/>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273489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BF6CB4-AF17-48BD-ADE3-EE8261539218}"/>
              </a:ext>
            </a:extLst>
          </p:cNvPr>
          <p:cNvSpPr>
            <a:spLocks noGrp="1"/>
          </p:cNvSpPr>
          <p:nvPr>
            <p:ph type="body" sz="quarter" idx="10"/>
          </p:nvPr>
        </p:nvSpPr>
        <p:spPr/>
        <p:txBody>
          <a:bodyPr/>
          <a:lstStyle/>
          <a:p>
            <a:pPr marL="342900" indent="-342900">
              <a:buFont typeface="+mj-lt"/>
              <a:buAutoNum type="arabicPeriod" startAt="6"/>
            </a:pPr>
            <a:r>
              <a:rPr lang="en-NZ" dirty="0"/>
              <a:t>Should licensees disclose all known defects about a property in its advertising material?</a:t>
            </a:r>
          </a:p>
          <a:p>
            <a:endParaRPr lang="en-NZ" dirty="0"/>
          </a:p>
          <a:p>
            <a:pPr marL="358775"/>
            <a:r>
              <a:rPr lang="en-NZ" dirty="0"/>
              <a:t>It’s not expected that everything about a property would be disclosed in online advertising or flyers at open homes, but </a:t>
            </a:r>
            <a:r>
              <a:rPr lang="en-NZ" b="1" dirty="0"/>
              <a:t>it should be a correct representation of the property</a:t>
            </a:r>
            <a:r>
              <a:rPr lang="en-NZ" dirty="0"/>
              <a:t>. </a:t>
            </a:r>
          </a:p>
          <a:p>
            <a:pPr marL="358775"/>
            <a:r>
              <a:rPr lang="en-NZ" dirty="0"/>
              <a:t>If a potential buyer shows more interest in the property and is making a serious enquiry, you should make them aware of any issues that you know of.</a:t>
            </a:r>
          </a:p>
        </p:txBody>
      </p:sp>
      <p:sp>
        <p:nvSpPr>
          <p:cNvPr id="3" name="Title 2">
            <a:extLst>
              <a:ext uri="{FF2B5EF4-FFF2-40B4-BE49-F238E27FC236}">
                <a16:creationId xmlns:a16="http://schemas.microsoft.com/office/drawing/2014/main" id="{A490DD99-6514-45FE-A64B-359D3D9FFAB8}"/>
              </a:ext>
            </a:extLst>
          </p:cNvPr>
          <p:cNvSpPr>
            <a:spLocks noGrp="1"/>
          </p:cNvSpPr>
          <p:nvPr>
            <p:ph type="title"/>
          </p:nvPr>
        </p:nvSpPr>
        <p:spPr/>
        <p:txBody>
          <a:bodyPr/>
          <a:lstStyle/>
          <a:p>
            <a:r>
              <a:rPr lang="en-US" dirty="0"/>
              <a:t>Complete the quiz!</a:t>
            </a:r>
            <a:endParaRPr lang="en-NZ" dirty="0"/>
          </a:p>
        </p:txBody>
      </p:sp>
      <p:sp>
        <p:nvSpPr>
          <p:cNvPr id="4" name="Oval 3">
            <a:extLst>
              <a:ext uri="{FF2B5EF4-FFF2-40B4-BE49-F238E27FC236}">
                <a16:creationId xmlns:a16="http://schemas.microsoft.com/office/drawing/2014/main" id="{E99B9EB0-76D7-4241-8BF3-F8853267AFC1}"/>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383933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E8E5EA-FBC0-4CFF-8CEA-082965F2900D}"/>
              </a:ext>
            </a:extLst>
          </p:cNvPr>
          <p:cNvSpPr>
            <a:spLocks noGrp="1"/>
          </p:cNvSpPr>
          <p:nvPr>
            <p:ph type="body" sz="quarter" idx="10"/>
          </p:nvPr>
        </p:nvSpPr>
        <p:spPr>
          <a:xfrm>
            <a:off x="712923" y="1136744"/>
            <a:ext cx="7181397" cy="3263503"/>
          </a:xfrm>
        </p:spPr>
        <p:txBody>
          <a:bodyPr numCol="1"/>
          <a:lstStyle/>
          <a:p>
            <a:pPr marL="342900" lvl="0" indent="-342900" fontAlgn="ctr">
              <a:buFont typeface="+mj-lt"/>
              <a:buAutoNum type="arabicPeriod" startAt="7"/>
            </a:pPr>
            <a:r>
              <a:rPr lang="en-NZ" dirty="0"/>
              <a:t>Which of the below conditions must be followed if you take photos of a property using a drone:</a:t>
            </a:r>
          </a:p>
          <a:p>
            <a:pPr marL="342900" lvl="0" indent="-342900" fontAlgn="ctr">
              <a:buFont typeface="+mj-lt"/>
              <a:buAutoNum type="arabicPeriod" startAt="7"/>
            </a:pPr>
            <a:endParaRPr lang="en-NZ" sz="500" dirty="0"/>
          </a:p>
          <a:p>
            <a:pPr marL="571500" lvl="1" indent="-228600">
              <a:spcBef>
                <a:spcPts val="0"/>
              </a:spcBef>
              <a:buFont typeface="+mj-lt"/>
              <a:buAutoNum type="alphaLcParenR"/>
            </a:pPr>
            <a:r>
              <a:rPr lang="en-NZ" sz="1500" dirty="0"/>
              <a:t>you must fly the drone only in daylight</a:t>
            </a:r>
          </a:p>
          <a:p>
            <a:pPr marL="571500" lvl="1" indent="-228600">
              <a:spcBef>
                <a:spcPts val="0"/>
              </a:spcBef>
              <a:buFont typeface="+mj-lt"/>
              <a:buAutoNum type="alphaLcParenR"/>
            </a:pPr>
            <a:r>
              <a:rPr lang="en-NZ" sz="1500" dirty="0"/>
              <a:t>you cannot fly the drone higher than 120 metres above ground level</a:t>
            </a:r>
          </a:p>
          <a:p>
            <a:pPr marL="571500" lvl="1" indent="-228600">
              <a:spcBef>
                <a:spcPts val="0"/>
              </a:spcBef>
              <a:buFont typeface="+mj-lt"/>
              <a:buAutoNum type="alphaLcParenR"/>
            </a:pPr>
            <a:r>
              <a:rPr lang="en-NZ" sz="1500" dirty="0"/>
              <a:t>you must have consent from anyone you are flying over</a:t>
            </a:r>
          </a:p>
          <a:p>
            <a:pPr marL="571500" lvl="1" indent="-228600">
              <a:spcBef>
                <a:spcPts val="0"/>
              </a:spcBef>
              <a:buFont typeface="+mj-lt"/>
              <a:buAutoNum type="alphaLcParenR"/>
            </a:pPr>
            <a:r>
              <a:rPr lang="en-NZ" sz="1500" dirty="0"/>
              <a:t>you must have permission from the owner of any land you are flying over</a:t>
            </a:r>
          </a:p>
          <a:p>
            <a:pPr marL="571500" lvl="1" indent="-228600">
              <a:spcBef>
                <a:spcPts val="0"/>
              </a:spcBef>
              <a:buFont typeface="+mj-lt"/>
              <a:buAutoNum type="alphaLcParenR"/>
            </a:pPr>
            <a:r>
              <a:rPr lang="en-NZ" sz="1500" dirty="0"/>
              <a:t>you cannot fly within 4km of an airport without agreement from the aerodrome operator</a:t>
            </a:r>
          </a:p>
          <a:p>
            <a:pPr marL="571500" lvl="1" indent="-228600">
              <a:spcBef>
                <a:spcPts val="0"/>
              </a:spcBef>
              <a:buFont typeface="+mj-lt"/>
              <a:buAutoNum type="alphaLcParenR"/>
            </a:pPr>
            <a:r>
              <a:rPr lang="en-NZ" sz="1500" dirty="0"/>
              <a:t>all of the above.</a:t>
            </a:r>
          </a:p>
          <a:p>
            <a:pPr marL="342900" indent="-342900">
              <a:buAutoNum type="arabicPeriod" startAt="7"/>
            </a:pPr>
            <a:endParaRPr lang="en-NZ" dirty="0"/>
          </a:p>
          <a:p>
            <a:pPr marL="358775"/>
            <a:r>
              <a:rPr lang="en-NZ" b="1" dirty="0"/>
              <a:t>All of the above.</a:t>
            </a:r>
          </a:p>
        </p:txBody>
      </p:sp>
      <p:sp>
        <p:nvSpPr>
          <p:cNvPr id="4" name="Title 3">
            <a:extLst>
              <a:ext uri="{FF2B5EF4-FFF2-40B4-BE49-F238E27FC236}">
                <a16:creationId xmlns:a16="http://schemas.microsoft.com/office/drawing/2014/main" id="{86F19C65-5210-4A5B-9E54-921775B39866}"/>
              </a:ext>
            </a:extLst>
          </p:cNvPr>
          <p:cNvSpPr>
            <a:spLocks noGrp="1"/>
          </p:cNvSpPr>
          <p:nvPr>
            <p:ph type="title"/>
          </p:nvPr>
        </p:nvSpPr>
        <p:spPr/>
        <p:txBody>
          <a:bodyPr/>
          <a:lstStyle/>
          <a:p>
            <a:r>
              <a:rPr lang="en-US" dirty="0"/>
              <a:t>Complete the quiz!</a:t>
            </a:r>
            <a:endParaRPr lang="en-NZ" dirty="0"/>
          </a:p>
        </p:txBody>
      </p:sp>
      <p:sp>
        <p:nvSpPr>
          <p:cNvPr id="6" name="Text Placeholder 4">
            <a:extLst>
              <a:ext uri="{FF2B5EF4-FFF2-40B4-BE49-F238E27FC236}">
                <a16:creationId xmlns:a16="http://schemas.microsoft.com/office/drawing/2014/main" id="{1EAE87C6-32DD-4884-89A4-5AF9EAC9DD04}"/>
              </a:ext>
            </a:extLst>
          </p:cNvPr>
          <p:cNvSpPr txBox="1">
            <a:spLocks/>
          </p:cNvSpPr>
          <p:nvPr/>
        </p:nvSpPr>
        <p:spPr>
          <a:xfrm>
            <a:off x="4788273" y="1143187"/>
            <a:ext cx="3725727" cy="3503875"/>
          </a:xfrm>
          <a:prstGeom prst="rect">
            <a:avLst/>
          </a:prstGeom>
        </p:spPr>
        <p:txBody>
          <a:bodyPr vert="horz" lIns="91440" tIns="45720" rIns="91440" bIns="45720" numCol="1"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NZ" sz="1200" dirty="0"/>
          </a:p>
        </p:txBody>
      </p:sp>
      <p:sp>
        <p:nvSpPr>
          <p:cNvPr id="7" name="Oval 6">
            <a:extLst>
              <a:ext uri="{FF2B5EF4-FFF2-40B4-BE49-F238E27FC236}">
                <a16:creationId xmlns:a16="http://schemas.microsoft.com/office/drawing/2014/main" id="{D0671201-FCFD-4BC2-A4A7-67642E7F0446}"/>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417290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85C8DA-ED07-48A3-9866-F9464F0BE44C}"/>
              </a:ext>
            </a:extLst>
          </p:cNvPr>
          <p:cNvSpPr>
            <a:spLocks noGrp="1"/>
          </p:cNvSpPr>
          <p:nvPr>
            <p:ph type="body" sz="quarter" idx="10"/>
          </p:nvPr>
        </p:nvSpPr>
        <p:spPr/>
        <p:txBody>
          <a:bodyPr/>
          <a:lstStyle/>
          <a:p>
            <a:pPr marL="342900" indent="-342900">
              <a:buFont typeface="+mj-lt"/>
              <a:buAutoNum type="arabicPeriod" startAt="8"/>
            </a:pPr>
            <a:r>
              <a:rPr lang="en-NZ" dirty="0"/>
              <a:t>A vendor has converted his old garage in order to use it as a separate living space for his teenage children. He installed a small bathroom and insulated the walls and floors to make it a comfortable space to live in. He believes he can get more money in the sale of his property if it is advertised as having two separate and private living spaces. Can you advertise the property the way the vendor wishes to?</a:t>
            </a:r>
          </a:p>
          <a:p>
            <a:endParaRPr lang="en-NZ" dirty="0"/>
          </a:p>
          <a:p>
            <a:pPr marL="358775"/>
            <a:r>
              <a:rPr lang="en-NZ" b="1" dirty="0"/>
              <a:t>No, unless the garage conversion has the appropriate building consent. </a:t>
            </a:r>
          </a:p>
          <a:p>
            <a:pPr marL="358775"/>
            <a:r>
              <a:rPr lang="en-NZ" dirty="0"/>
              <a:t>You would need to check with the vendor that the work has a Code Compliance Certificate – if not, you must disclose that the work is uncertified and should not advertise the property as having an extra lounge or bathroom as they are not consented. </a:t>
            </a:r>
          </a:p>
        </p:txBody>
      </p:sp>
      <p:sp>
        <p:nvSpPr>
          <p:cNvPr id="3" name="Title 2">
            <a:extLst>
              <a:ext uri="{FF2B5EF4-FFF2-40B4-BE49-F238E27FC236}">
                <a16:creationId xmlns:a16="http://schemas.microsoft.com/office/drawing/2014/main" id="{8063CDB1-1E57-46FA-9E10-C0617DB96F4C}"/>
              </a:ext>
            </a:extLst>
          </p:cNvPr>
          <p:cNvSpPr>
            <a:spLocks noGrp="1"/>
          </p:cNvSpPr>
          <p:nvPr>
            <p:ph type="title"/>
          </p:nvPr>
        </p:nvSpPr>
        <p:spPr/>
        <p:txBody>
          <a:bodyPr/>
          <a:lstStyle/>
          <a:p>
            <a:r>
              <a:rPr lang="en-US" dirty="0"/>
              <a:t>Complete the quiz!</a:t>
            </a:r>
            <a:endParaRPr lang="en-NZ" dirty="0"/>
          </a:p>
        </p:txBody>
      </p:sp>
      <p:sp>
        <p:nvSpPr>
          <p:cNvPr id="4" name="Oval 3">
            <a:extLst>
              <a:ext uri="{FF2B5EF4-FFF2-40B4-BE49-F238E27FC236}">
                <a16:creationId xmlns:a16="http://schemas.microsoft.com/office/drawing/2014/main" id="{4BF50002-7E03-49C5-BE46-960D217FB92A}"/>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221325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E8E5EA-FBC0-4CFF-8CEA-082965F2900D}"/>
              </a:ext>
            </a:extLst>
          </p:cNvPr>
          <p:cNvSpPr>
            <a:spLocks noGrp="1"/>
          </p:cNvSpPr>
          <p:nvPr>
            <p:ph type="body" sz="quarter" idx="10"/>
          </p:nvPr>
        </p:nvSpPr>
        <p:spPr>
          <a:xfrm>
            <a:off x="712923" y="1136744"/>
            <a:ext cx="7128057" cy="3263503"/>
          </a:xfrm>
        </p:spPr>
        <p:txBody>
          <a:bodyPr numCol="1"/>
          <a:lstStyle/>
          <a:p>
            <a:pPr marL="342900" lvl="0" indent="-342900">
              <a:buFont typeface="+mj-lt"/>
              <a:buAutoNum type="arabicPeriod" startAt="9"/>
            </a:pPr>
            <a:r>
              <a:rPr lang="en-NZ" dirty="0"/>
              <a:t>Who is responsible for checking and proofing advertising before it is published? </a:t>
            </a:r>
          </a:p>
          <a:p>
            <a:endParaRPr lang="en-NZ" dirty="0"/>
          </a:p>
          <a:p>
            <a:pPr marL="358775"/>
            <a:r>
              <a:rPr lang="en-NZ" dirty="0"/>
              <a:t>The </a:t>
            </a:r>
            <a:r>
              <a:rPr lang="en-NZ" b="1" dirty="0"/>
              <a:t>listing licensee </a:t>
            </a:r>
            <a:r>
              <a:rPr lang="en-NZ" dirty="0"/>
              <a:t>is ultimately responsible for any final printed or online advertising, even if it is prepared by someone else, for example, an office administrator. </a:t>
            </a:r>
          </a:p>
          <a:p>
            <a:pPr marL="358775"/>
            <a:r>
              <a:rPr lang="en-NZ" dirty="0"/>
              <a:t>You may want to ask a senior salesperson or your supervisor to check it, but the responsibility lies with the listing licensee. Supervisors of newly licensed or inexperienced salespersons should take extra care and oversight when reviewing advertising.</a:t>
            </a:r>
          </a:p>
          <a:p>
            <a:pPr marL="342900" indent="-342900">
              <a:buAutoNum type="arabicPeriod" startAt="7"/>
            </a:pPr>
            <a:endParaRPr lang="en-NZ" dirty="0"/>
          </a:p>
          <a:p>
            <a:pPr marL="228600" lvl="0" indent="-228600">
              <a:buFont typeface="+mj-lt"/>
              <a:buAutoNum type="arabicPeriod" startAt="8"/>
            </a:pPr>
            <a:endParaRPr lang="en-NZ" dirty="0"/>
          </a:p>
          <a:p>
            <a:pPr marL="228600" lvl="0" indent="-228600">
              <a:buFont typeface="+mj-lt"/>
              <a:buAutoNum type="arabicPeriod" startAt="8"/>
            </a:pPr>
            <a:endParaRPr lang="en-NZ" dirty="0"/>
          </a:p>
          <a:p>
            <a:pPr marL="228600" lvl="0" indent="-228600">
              <a:buFont typeface="+mj-lt"/>
              <a:buAutoNum type="arabicPeriod" startAt="8"/>
            </a:pPr>
            <a:endParaRPr lang="en-NZ" dirty="0"/>
          </a:p>
          <a:p>
            <a:pPr marL="228600" lvl="0" indent="-228600">
              <a:buFont typeface="+mj-lt"/>
              <a:buAutoNum type="arabicPeriod" startAt="8"/>
            </a:pPr>
            <a:endParaRPr lang="en-NZ" dirty="0"/>
          </a:p>
          <a:p>
            <a:endParaRPr lang="en-NZ" dirty="0"/>
          </a:p>
        </p:txBody>
      </p:sp>
      <p:sp>
        <p:nvSpPr>
          <p:cNvPr id="4" name="Title 3">
            <a:extLst>
              <a:ext uri="{FF2B5EF4-FFF2-40B4-BE49-F238E27FC236}">
                <a16:creationId xmlns:a16="http://schemas.microsoft.com/office/drawing/2014/main" id="{86F19C65-5210-4A5B-9E54-921775B39866}"/>
              </a:ext>
            </a:extLst>
          </p:cNvPr>
          <p:cNvSpPr>
            <a:spLocks noGrp="1"/>
          </p:cNvSpPr>
          <p:nvPr>
            <p:ph type="title"/>
          </p:nvPr>
        </p:nvSpPr>
        <p:spPr/>
        <p:txBody>
          <a:bodyPr/>
          <a:lstStyle/>
          <a:p>
            <a:r>
              <a:rPr lang="en-US" dirty="0"/>
              <a:t>Complete the quiz!</a:t>
            </a:r>
            <a:endParaRPr lang="en-NZ" dirty="0"/>
          </a:p>
        </p:txBody>
      </p:sp>
      <p:sp>
        <p:nvSpPr>
          <p:cNvPr id="6" name="Text Placeholder 4">
            <a:extLst>
              <a:ext uri="{FF2B5EF4-FFF2-40B4-BE49-F238E27FC236}">
                <a16:creationId xmlns:a16="http://schemas.microsoft.com/office/drawing/2014/main" id="{1EAE87C6-32DD-4884-89A4-5AF9EAC9DD04}"/>
              </a:ext>
            </a:extLst>
          </p:cNvPr>
          <p:cNvSpPr txBox="1">
            <a:spLocks/>
          </p:cNvSpPr>
          <p:nvPr/>
        </p:nvSpPr>
        <p:spPr>
          <a:xfrm>
            <a:off x="4788273" y="1143188"/>
            <a:ext cx="3725727" cy="3263503"/>
          </a:xfrm>
          <a:prstGeom prst="rect">
            <a:avLst/>
          </a:prstGeom>
        </p:spPr>
        <p:txBody>
          <a:bodyPr vert="horz" lIns="91440" tIns="45720" rIns="91440" bIns="45720" numCol="1"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NZ" sz="1200" dirty="0"/>
          </a:p>
          <a:p>
            <a:endParaRPr lang="en-NZ" dirty="0"/>
          </a:p>
        </p:txBody>
      </p:sp>
      <p:sp>
        <p:nvSpPr>
          <p:cNvPr id="7" name="Oval 6">
            <a:extLst>
              <a:ext uri="{FF2B5EF4-FFF2-40B4-BE49-F238E27FC236}">
                <a16:creationId xmlns:a16="http://schemas.microsoft.com/office/drawing/2014/main" id="{17AF12E8-5964-4976-99A9-66AE60002232}"/>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208067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DC246A-ECB5-4955-9850-FEEA67C894C4}"/>
              </a:ext>
            </a:extLst>
          </p:cNvPr>
          <p:cNvSpPr>
            <a:spLocks noGrp="1"/>
          </p:cNvSpPr>
          <p:nvPr>
            <p:ph type="body" sz="quarter" idx="10"/>
          </p:nvPr>
        </p:nvSpPr>
        <p:spPr/>
        <p:txBody>
          <a:bodyPr/>
          <a:lstStyle/>
          <a:p>
            <a:pPr marL="342900" indent="-342900">
              <a:buFont typeface="+mj-lt"/>
              <a:buAutoNum type="arabicPeriod" startAt="10"/>
            </a:pPr>
            <a:r>
              <a:rPr lang="en-NZ" dirty="0"/>
              <a:t>Do licensees need permission to put up home signs?</a:t>
            </a:r>
          </a:p>
          <a:p>
            <a:endParaRPr lang="en-NZ" dirty="0"/>
          </a:p>
          <a:p>
            <a:pPr marL="358775"/>
            <a:r>
              <a:rPr lang="en-NZ" dirty="0"/>
              <a:t>You may put up signage on private property if you have the owner’s permission. </a:t>
            </a:r>
          </a:p>
          <a:p>
            <a:pPr marL="358775"/>
            <a:r>
              <a:rPr lang="en-NZ" dirty="0"/>
              <a:t>For public property like fences, poles or roadside berms, you should contact your local council before you put up any signage as there may be restrictions. </a:t>
            </a:r>
          </a:p>
          <a:p>
            <a:endParaRPr lang="en-NZ" dirty="0"/>
          </a:p>
          <a:p>
            <a:endParaRPr lang="en-NZ" dirty="0"/>
          </a:p>
        </p:txBody>
      </p:sp>
      <p:sp>
        <p:nvSpPr>
          <p:cNvPr id="3" name="Title 2">
            <a:extLst>
              <a:ext uri="{FF2B5EF4-FFF2-40B4-BE49-F238E27FC236}">
                <a16:creationId xmlns:a16="http://schemas.microsoft.com/office/drawing/2014/main" id="{C34F6DF3-0B6A-475A-BD44-312E76CBC95B}"/>
              </a:ext>
            </a:extLst>
          </p:cNvPr>
          <p:cNvSpPr>
            <a:spLocks noGrp="1"/>
          </p:cNvSpPr>
          <p:nvPr>
            <p:ph type="title"/>
          </p:nvPr>
        </p:nvSpPr>
        <p:spPr/>
        <p:txBody>
          <a:bodyPr/>
          <a:lstStyle/>
          <a:p>
            <a:r>
              <a:rPr lang="en-US" dirty="0"/>
              <a:t>Complete the quiz!</a:t>
            </a:r>
            <a:endParaRPr lang="en-NZ" dirty="0"/>
          </a:p>
        </p:txBody>
      </p:sp>
      <p:sp>
        <p:nvSpPr>
          <p:cNvPr id="4" name="Oval 3">
            <a:extLst>
              <a:ext uri="{FF2B5EF4-FFF2-40B4-BE49-F238E27FC236}">
                <a16:creationId xmlns:a16="http://schemas.microsoft.com/office/drawing/2014/main" id="{506C585C-80CD-437E-A025-899534CB708E}"/>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NZ" sz="2000" b="1" dirty="0"/>
          </a:p>
        </p:txBody>
      </p:sp>
    </p:spTree>
    <p:extLst>
      <p:ext uri="{BB962C8B-B14F-4D97-AF65-F5344CB8AC3E}">
        <p14:creationId xmlns:p14="http://schemas.microsoft.com/office/powerpoint/2010/main" val="361506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EE1A70-FB38-4C38-8D23-287DAD6C6FE7}"/>
              </a:ext>
            </a:extLst>
          </p:cNvPr>
          <p:cNvSpPr>
            <a:spLocks noGrp="1"/>
          </p:cNvSpPr>
          <p:nvPr>
            <p:ph type="title"/>
          </p:nvPr>
        </p:nvSpPr>
        <p:spPr/>
        <p:txBody>
          <a:bodyPr/>
          <a:lstStyle/>
          <a:p>
            <a:br>
              <a:rPr lang="en-US" dirty="0"/>
            </a:br>
            <a:br>
              <a:rPr lang="en-US" dirty="0"/>
            </a:br>
            <a:r>
              <a:rPr lang="en-US" dirty="0"/>
              <a:t>Finding the right resources and support</a:t>
            </a:r>
            <a:endParaRPr lang="en-NZ" dirty="0"/>
          </a:p>
        </p:txBody>
      </p:sp>
      <p:sp>
        <p:nvSpPr>
          <p:cNvPr id="6" name="Text Placeholder 5">
            <a:extLst>
              <a:ext uri="{FF2B5EF4-FFF2-40B4-BE49-F238E27FC236}">
                <a16:creationId xmlns:a16="http://schemas.microsoft.com/office/drawing/2014/main" id="{C2DF20FA-3E63-4536-9F77-A11B4C3D274E}"/>
              </a:ext>
            </a:extLst>
          </p:cNvPr>
          <p:cNvSpPr>
            <a:spLocks noGrp="1"/>
          </p:cNvSpPr>
          <p:nvPr>
            <p:ph type="body" idx="1"/>
          </p:nvPr>
        </p:nvSpPr>
        <p:spPr/>
        <p:txBody>
          <a:bodyPr/>
          <a:lstStyle/>
          <a:p>
            <a:endParaRPr lang="en-NZ" b="1" dirty="0"/>
          </a:p>
          <a:p>
            <a:endParaRPr lang="en-NZ" b="1" dirty="0"/>
          </a:p>
          <a:p>
            <a:r>
              <a:rPr lang="en-NZ" b="1" dirty="0"/>
              <a:t>5 minutes</a:t>
            </a:r>
          </a:p>
        </p:txBody>
      </p:sp>
      <p:sp>
        <p:nvSpPr>
          <p:cNvPr id="4" name="Slide Number Placeholder 3">
            <a:extLst>
              <a:ext uri="{FF2B5EF4-FFF2-40B4-BE49-F238E27FC236}">
                <a16:creationId xmlns:a16="http://schemas.microsoft.com/office/drawing/2014/main" id="{34BE9238-23E9-42D7-9A68-FF9BD005F916}"/>
              </a:ext>
            </a:extLst>
          </p:cNvPr>
          <p:cNvSpPr>
            <a:spLocks noGrp="1"/>
          </p:cNvSpPr>
          <p:nvPr>
            <p:ph type="sldNum" sz="quarter" idx="4294967295"/>
          </p:nvPr>
        </p:nvSpPr>
        <p:spPr>
          <a:xfrm>
            <a:off x="0" y="4767263"/>
            <a:ext cx="2057400" cy="274637"/>
          </a:xfrm>
          <a:prstGeom prst="rect">
            <a:avLst/>
          </a:prstGeom>
        </p:spPr>
        <p:txBody>
          <a:bodyPr/>
          <a:lstStyle/>
          <a:p>
            <a:fld id="{D1A85818-2C81-724B-9038-63DCEAD1FE35}" type="slidenum">
              <a:rPr lang="en-US" smtClean="0"/>
              <a:t>36</a:t>
            </a:fld>
            <a:endParaRPr lang="en-US" dirty="0"/>
          </a:p>
        </p:txBody>
      </p:sp>
      <p:sp>
        <p:nvSpPr>
          <p:cNvPr id="8" name="Oval 7">
            <a:extLst>
              <a:ext uri="{FF2B5EF4-FFF2-40B4-BE49-F238E27FC236}">
                <a16:creationId xmlns:a16="http://schemas.microsoft.com/office/drawing/2014/main" id="{AC86B39C-5079-4E02-A62D-D22AD4015C2C}"/>
              </a:ext>
            </a:extLst>
          </p:cNvPr>
          <p:cNvSpPr/>
          <p:nvPr/>
        </p:nvSpPr>
        <p:spPr>
          <a:xfrm>
            <a:off x="2374900" y="601376"/>
            <a:ext cx="1171666" cy="1171666"/>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STEP</a:t>
            </a:r>
          </a:p>
          <a:p>
            <a:pPr algn="ctr"/>
            <a:r>
              <a:rPr lang="en-NZ" sz="2800" b="1" dirty="0"/>
              <a:t>7</a:t>
            </a:r>
          </a:p>
        </p:txBody>
      </p:sp>
    </p:spTree>
    <p:extLst>
      <p:ext uri="{BB962C8B-B14F-4D97-AF65-F5344CB8AC3E}">
        <p14:creationId xmlns:p14="http://schemas.microsoft.com/office/powerpoint/2010/main" val="2016100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C569506-63D6-49BB-A5F8-F003919F87BE}"/>
              </a:ext>
            </a:extLst>
          </p:cNvPr>
          <p:cNvSpPr>
            <a:spLocks noGrp="1"/>
          </p:cNvSpPr>
          <p:nvPr>
            <p:ph type="body" sz="quarter" idx="10"/>
          </p:nvPr>
        </p:nvSpPr>
        <p:spPr>
          <a:xfrm>
            <a:off x="1552938" y="2305543"/>
            <a:ext cx="6117862" cy="311151"/>
          </a:xfrm>
        </p:spPr>
        <p:txBody>
          <a:bodyPr/>
          <a:lstStyle/>
          <a:p>
            <a:r>
              <a:rPr lang="en-US" dirty="0"/>
              <a:t>Visit </a:t>
            </a:r>
            <a:r>
              <a:rPr lang="en-US" dirty="0">
                <a:hlinkClick r:id="rId2"/>
              </a:rPr>
              <a:t>rea.govt.nz</a:t>
            </a:r>
            <a:r>
              <a:rPr lang="en-US" dirty="0"/>
              <a:t> for in-depth information, guidance and case examples </a:t>
            </a:r>
            <a:endParaRPr lang="en-NZ" dirty="0"/>
          </a:p>
        </p:txBody>
      </p:sp>
      <p:sp>
        <p:nvSpPr>
          <p:cNvPr id="4" name="Title 3">
            <a:extLst>
              <a:ext uri="{FF2B5EF4-FFF2-40B4-BE49-F238E27FC236}">
                <a16:creationId xmlns:a16="http://schemas.microsoft.com/office/drawing/2014/main" id="{F5456964-360F-4BB9-BAD4-C933C894550D}"/>
              </a:ext>
            </a:extLst>
          </p:cNvPr>
          <p:cNvSpPr>
            <a:spLocks noGrp="1"/>
          </p:cNvSpPr>
          <p:nvPr>
            <p:ph type="title"/>
          </p:nvPr>
        </p:nvSpPr>
        <p:spPr>
          <a:xfrm>
            <a:off x="712800" y="0"/>
            <a:ext cx="8107350" cy="810000"/>
          </a:xfrm>
        </p:spPr>
        <p:txBody>
          <a:bodyPr/>
          <a:lstStyle/>
          <a:p>
            <a:r>
              <a:rPr lang="en-US" dirty="0"/>
              <a:t>Where to go for more resources and support</a:t>
            </a:r>
            <a:endParaRPr lang="en-NZ" dirty="0"/>
          </a:p>
        </p:txBody>
      </p:sp>
      <p:pic>
        <p:nvPicPr>
          <p:cNvPr id="7" name="Picture 6">
            <a:extLst>
              <a:ext uri="{FF2B5EF4-FFF2-40B4-BE49-F238E27FC236}">
                <a16:creationId xmlns:a16="http://schemas.microsoft.com/office/drawing/2014/main" id="{42AFB1CB-3AFD-4928-983D-C1E922D1C571}"/>
              </a:ext>
            </a:extLst>
          </p:cNvPr>
          <p:cNvPicPr>
            <a:picLocks noChangeAspect="1"/>
          </p:cNvPicPr>
          <p:nvPr/>
        </p:nvPicPr>
        <p:blipFill>
          <a:blip r:embed="rId3"/>
          <a:stretch>
            <a:fillRect/>
          </a:stretch>
        </p:blipFill>
        <p:spPr>
          <a:xfrm>
            <a:off x="712800" y="1994394"/>
            <a:ext cx="820029" cy="820029"/>
          </a:xfrm>
          <a:prstGeom prst="rect">
            <a:avLst/>
          </a:prstGeom>
        </p:spPr>
      </p:pic>
      <p:pic>
        <p:nvPicPr>
          <p:cNvPr id="9" name="Picture 8">
            <a:extLst>
              <a:ext uri="{FF2B5EF4-FFF2-40B4-BE49-F238E27FC236}">
                <a16:creationId xmlns:a16="http://schemas.microsoft.com/office/drawing/2014/main" id="{F2AD106F-6565-4FF0-A77B-C8417B0EBF3B}"/>
              </a:ext>
            </a:extLst>
          </p:cNvPr>
          <p:cNvPicPr>
            <a:picLocks noChangeAspect="1"/>
          </p:cNvPicPr>
          <p:nvPr/>
        </p:nvPicPr>
        <p:blipFill>
          <a:blip r:embed="rId4"/>
          <a:stretch>
            <a:fillRect/>
          </a:stretch>
        </p:blipFill>
        <p:spPr>
          <a:xfrm>
            <a:off x="742938" y="3020199"/>
            <a:ext cx="759752" cy="759752"/>
          </a:xfrm>
          <a:prstGeom prst="rect">
            <a:avLst/>
          </a:prstGeom>
        </p:spPr>
      </p:pic>
      <p:pic>
        <p:nvPicPr>
          <p:cNvPr id="11" name="Picture 10">
            <a:extLst>
              <a:ext uri="{FF2B5EF4-FFF2-40B4-BE49-F238E27FC236}">
                <a16:creationId xmlns:a16="http://schemas.microsoft.com/office/drawing/2014/main" id="{68B1F869-F431-4094-890C-295AC1207542}"/>
              </a:ext>
            </a:extLst>
          </p:cNvPr>
          <p:cNvPicPr>
            <a:picLocks noChangeAspect="1"/>
          </p:cNvPicPr>
          <p:nvPr/>
        </p:nvPicPr>
        <p:blipFill>
          <a:blip r:embed="rId5"/>
          <a:stretch>
            <a:fillRect/>
          </a:stretch>
        </p:blipFill>
        <p:spPr>
          <a:xfrm>
            <a:off x="742938" y="3985727"/>
            <a:ext cx="810000" cy="810000"/>
          </a:xfrm>
          <a:prstGeom prst="rect">
            <a:avLst/>
          </a:prstGeom>
        </p:spPr>
      </p:pic>
      <p:sp>
        <p:nvSpPr>
          <p:cNvPr id="12" name="Text Placeholder 4">
            <a:extLst>
              <a:ext uri="{FF2B5EF4-FFF2-40B4-BE49-F238E27FC236}">
                <a16:creationId xmlns:a16="http://schemas.microsoft.com/office/drawing/2014/main" id="{FE563CA6-FD54-46E3-B6D1-94AF129EBBEB}"/>
              </a:ext>
            </a:extLst>
          </p:cNvPr>
          <p:cNvSpPr txBox="1">
            <a:spLocks/>
          </p:cNvSpPr>
          <p:nvPr/>
        </p:nvSpPr>
        <p:spPr>
          <a:xfrm>
            <a:off x="1552938" y="3279359"/>
            <a:ext cx="6117862" cy="31115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Call REA on 0800 367 732</a:t>
            </a:r>
            <a:endParaRPr lang="en-NZ" dirty="0"/>
          </a:p>
        </p:txBody>
      </p:sp>
      <p:sp>
        <p:nvSpPr>
          <p:cNvPr id="13" name="Text Placeholder 4">
            <a:extLst>
              <a:ext uri="{FF2B5EF4-FFF2-40B4-BE49-F238E27FC236}">
                <a16:creationId xmlns:a16="http://schemas.microsoft.com/office/drawing/2014/main" id="{27B4293C-25D2-4DF2-A187-256E12AAAC54}"/>
              </a:ext>
            </a:extLst>
          </p:cNvPr>
          <p:cNvSpPr txBox="1">
            <a:spLocks/>
          </p:cNvSpPr>
          <p:nvPr/>
        </p:nvSpPr>
        <p:spPr>
          <a:xfrm>
            <a:off x="1552938" y="4235151"/>
            <a:ext cx="6117862" cy="31115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Email REA </a:t>
            </a:r>
            <a:r>
              <a:rPr lang="en-US" dirty="0"/>
              <a:t>at info@rea.govt.nz</a:t>
            </a:r>
            <a:endParaRPr lang="en-NZ" dirty="0"/>
          </a:p>
        </p:txBody>
      </p:sp>
      <p:pic>
        <p:nvPicPr>
          <p:cNvPr id="15" name="Picture 14">
            <a:extLst>
              <a:ext uri="{FF2B5EF4-FFF2-40B4-BE49-F238E27FC236}">
                <a16:creationId xmlns:a16="http://schemas.microsoft.com/office/drawing/2014/main" id="{7E10DC6F-D7C7-4FA5-B8FB-B2DEC1A9CD8A}"/>
              </a:ext>
            </a:extLst>
          </p:cNvPr>
          <p:cNvPicPr>
            <a:picLocks noChangeAspect="1"/>
          </p:cNvPicPr>
          <p:nvPr/>
        </p:nvPicPr>
        <p:blipFill>
          <a:blip r:embed="rId6"/>
          <a:stretch>
            <a:fillRect/>
          </a:stretch>
        </p:blipFill>
        <p:spPr>
          <a:xfrm>
            <a:off x="688323" y="1070468"/>
            <a:ext cx="810001" cy="810001"/>
          </a:xfrm>
          <a:prstGeom prst="rect">
            <a:avLst/>
          </a:prstGeom>
        </p:spPr>
      </p:pic>
      <p:sp>
        <p:nvSpPr>
          <p:cNvPr id="18" name="Text Placeholder 4">
            <a:extLst>
              <a:ext uri="{FF2B5EF4-FFF2-40B4-BE49-F238E27FC236}">
                <a16:creationId xmlns:a16="http://schemas.microsoft.com/office/drawing/2014/main" id="{0D50587B-5AB4-4CA0-A5DA-E8CE93E209BF}"/>
              </a:ext>
            </a:extLst>
          </p:cNvPr>
          <p:cNvSpPr txBox="1">
            <a:spLocks/>
          </p:cNvSpPr>
          <p:nvPr/>
        </p:nvSpPr>
        <p:spPr>
          <a:xfrm>
            <a:off x="1552938" y="1333940"/>
            <a:ext cx="6117862" cy="311151"/>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Tx/>
              <a:buNone/>
              <a:defRPr sz="150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Talk to your supervisor</a:t>
            </a:r>
            <a:endParaRPr lang="en-NZ" dirty="0"/>
          </a:p>
        </p:txBody>
      </p:sp>
    </p:spTree>
    <p:extLst>
      <p:ext uri="{BB962C8B-B14F-4D97-AF65-F5344CB8AC3E}">
        <p14:creationId xmlns:p14="http://schemas.microsoft.com/office/powerpoint/2010/main" val="1050860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03725-159A-4301-A43F-A7F08D80B647}"/>
              </a:ext>
            </a:extLst>
          </p:cNvPr>
          <p:cNvSpPr>
            <a:spLocks noGrp="1"/>
          </p:cNvSpPr>
          <p:nvPr>
            <p:ph type="title"/>
          </p:nvPr>
        </p:nvSpPr>
        <p:spPr/>
        <p:txBody>
          <a:bodyPr/>
          <a:lstStyle/>
          <a:p>
            <a:r>
              <a:rPr lang="en-NZ" dirty="0"/>
              <a:t>Congratulations! </a:t>
            </a:r>
          </a:p>
        </p:txBody>
      </p:sp>
      <p:sp>
        <p:nvSpPr>
          <p:cNvPr id="5" name="Text Placeholder 4">
            <a:extLst>
              <a:ext uri="{FF2B5EF4-FFF2-40B4-BE49-F238E27FC236}">
                <a16:creationId xmlns:a16="http://schemas.microsoft.com/office/drawing/2014/main" id="{4C65383B-AD85-42DB-BF51-8806C356A239}"/>
              </a:ext>
            </a:extLst>
          </p:cNvPr>
          <p:cNvSpPr>
            <a:spLocks noGrp="1"/>
          </p:cNvSpPr>
          <p:nvPr>
            <p:ph type="body" idx="1"/>
          </p:nvPr>
        </p:nvSpPr>
        <p:spPr>
          <a:xfrm>
            <a:off x="2283139" y="2312275"/>
            <a:ext cx="6860861" cy="1125140"/>
          </a:xfrm>
        </p:spPr>
        <p:txBody>
          <a:bodyPr/>
          <a:lstStyle/>
          <a:p>
            <a:r>
              <a:rPr lang="en-NZ" dirty="0"/>
              <a:t>You’ve completed REA’s marketing and advertising training. </a:t>
            </a:r>
          </a:p>
          <a:p>
            <a:endParaRPr lang="en-NZ" dirty="0"/>
          </a:p>
          <a:p>
            <a:r>
              <a:rPr lang="en-NZ" dirty="0"/>
              <a:t>Don’t forget to record this 2-hour training session in your non-verifiable training log. </a:t>
            </a:r>
          </a:p>
        </p:txBody>
      </p:sp>
    </p:spTree>
    <p:extLst>
      <p:ext uri="{BB962C8B-B14F-4D97-AF65-F5344CB8AC3E}">
        <p14:creationId xmlns:p14="http://schemas.microsoft.com/office/powerpoint/2010/main" val="284967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6D8483-107D-463E-9DF6-3B3E4F72F568}"/>
              </a:ext>
            </a:extLst>
          </p:cNvPr>
          <p:cNvSpPr>
            <a:spLocks noGrp="1"/>
          </p:cNvSpPr>
          <p:nvPr>
            <p:ph type="body" sz="quarter" idx="11"/>
          </p:nvPr>
        </p:nvSpPr>
        <p:spPr>
          <a:xfrm>
            <a:off x="4963886" y="1136744"/>
            <a:ext cx="3879668" cy="3263503"/>
          </a:xfrm>
        </p:spPr>
        <p:txBody>
          <a:bodyPr/>
          <a:lstStyle/>
          <a:p>
            <a:r>
              <a:rPr lang="en-NZ" sz="1650" b="1" dirty="0"/>
              <a:t>Discussion points</a:t>
            </a:r>
          </a:p>
          <a:p>
            <a:pPr marL="342900" indent="-342900">
              <a:buFont typeface="+mj-lt"/>
              <a:buAutoNum type="arabicPeriod"/>
            </a:pPr>
            <a:r>
              <a:rPr lang="en-NZ" sz="1650" dirty="0"/>
              <a:t>What were the key takeaways from the video?</a:t>
            </a:r>
          </a:p>
          <a:p>
            <a:pPr marL="342900" indent="-342900">
              <a:buFont typeface="+mj-lt"/>
              <a:buAutoNum type="arabicPeriod"/>
            </a:pPr>
            <a:r>
              <a:rPr lang="en-NZ" sz="1650" dirty="0"/>
              <a:t>How does your agency policy or process for marketing and advertising meet the obligations set out in the video?</a:t>
            </a:r>
          </a:p>
          <a:p>
            <a:pPr marL="342900" lvl="0" indent="-342900" fontAlgn="ctr">
              <a:buFont typeface="+mj-lt"/>
              <a:buAutoNum type="arabicPeriod"/>
            </a:pPr>
            <a:r>
              <a:rPr lang="en-NZ" sz="1650" dirty="0"/>
              <a:t>Is there anything you might do differently after watching the video? </a:t>
            </a:r>
          </a:p>
        </p:txBody>
      </p:sp>
      <p:sp>
        <p:nvSpPr>
          <p:cNvPr id="4" name="Title 3">
            <a:extLst>
              <a:ext uri="{FF2B5EF4-FFF2-40B4-BE49-F238E27FC236}">
                <a16:creationId xmlns:a16="http://schemas.microsoft.com/office/drawing/2014/main" id="{37DA3EFB-5ED2-4445-AB5A-4B3158ECA3DB}"/>
              </a:ext>
            </a:extLst>
          </p:cNvPr>
          <p:cNvSpPr>
            <a:spLocks noGrp="1"/>
          </p:cNvSpPr>
          <p:nvPr>
            <p:ph type="title"/>
          </p:nvPr>
        </p:nvSpPr>
        <p:spPr/>
        <p:txBody>
          <a:bodyPr/>
          <a:lstStyle/>
          <a:p>
            <a:r>
              <a:rPr lang="en-NZ" dirty="0"/>
              <a:t>Watch and discuss the video </a:t>
            </a:r>
          </a:p>
        </p:txBody>
      </p:sp>
      <p:pic>
        <p:nvPicPr>
          <p:cNvPr id="2" name="Picture 1">
            <a:extLst>
              <a:ext uri="{FF2B5EF4-FFF2-40B4-BE49-F238E27FC236}">
                <a16:creationId xmlns:a16="http://schemas.microsoft.com/office/drawing/2014/main" id="{649BBB6C-C582-406F-A335-1EC035BA492D}"/>
              </a:ext>
            </a:extLst>
          </p:cNvPr>
          <p:cNvPicPr>
            <a:picLocks noChangeAspect="1"/>
          </p:cNvPicPr>
          <p:nvPr/>
        </p:nvPicPr>
        <p:blipFill>
          <a:blip r:embed="rId2"/>
          <a:stretch>
            <a:fillRect/>
          </a:stretch>
        </p:blipFill>
        <p:spPr>
          <a:xfrm>
            <a:off x="629875" y="1058091"/>
            <a:ext cx="4146033" cy="3392804"/>
          </a:xfrm>
          <a:prstGeom prst="rect">
            <a:avLst/>
          </a:prstGeom>
        </p:spPr>
      </p:pic>
      <p:sp>
        <p:nvSpPr>
          <p:cNvPr id="5" name="Oval 4">
            <a:extLst>
              <a:ext uri="{FF2B5EF4-FFF2-40B4-BE49-F238E27FC236}">
                <a16:creationId xmlns:a16="http://schemas.microsoft.com/office/drawing/2014/main" id="{A66590BE-DDEF-4A79-AEFE-0D534BA6600D}"/>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b="1" dirty="0"/>
              <a:t>1</a:t>
            </a:r>
          </a:p>
        </p:txBody>
      </p:sp>
    </p:spTree>
    <p:extLst>
      <p:ext uri="{BB962C8B-B14F-4D97-AF65-F5344CB8AC3E}">
        <p14:creationId xmlns:p14="http://schemas.microsoft.com/office/powerpoint/2010/main" val="248212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F4A7118-9444-4DBB-88FD-F98A89816288}"/>
              </a:ext>
            </a:extLst>
          </p:cNvPr>
          <p:cNvSpPr>
            <a:spLocks noGrp="1"/>
          </p:cNvSpPr>
          <p:nvPr>
            <p:ph type="title"/>
          </p:nvPr>
        </p:nvSpPr>
        <p:spPr/>
        <p:txBody>
          <a:bodyPr/>
          <a:lstStyle/>
          <a:p>
            <a:br>
              <a:rPr lang="en-NZ" dirty="0"/>
            </a:br>
            <a:br>
              <a:rPr lang="en-NZ" dirty="0"/>
            </a:br>
            <a:r>
              <a:rPr lang="en-NZ" dirty="0"/>
              <a:t>Activity — discuss participant experiences</a:t>
            </a:r>
          </a:p>
        </p:txBody>
      </p:sp>
      <p:sp>
        <p:nvSpPr>
          <p:cNvPr id="12" name="Text Placeholder 11">
            <a:extLst>
              <a:ext uri="{FF2B5EF4-FFF2-40B4-BE49-F238E27FC236}">
                <a16:creationId xmlns:a16="http://schemas.microsoft.com/office/drawing/2014/main" id="{3572EF1C-150C-4E60-8120-023E3626CD4D}"/>
              </a:ext>
            </a:extLst>
          </p:cNvPr>
          <p:cNvSpPr>
            <a:spLocks noGrp="1"/>
          </p:cNvSpPr>
          <p:nvPr>
            <p:ph type="body" idx="1"/>
          </p:nvPr>
        </p:nvSpPr>
        <p:spPr/>
        <p:txBody>
          <a:bodyPr/>
          <a:lstStyle/>
          <a:p>
            <a:endParaRPr lang="en-NZ" b="1" dirty="0"/>
          </a:p>
          <a:p>
            <a:endParaRPr lang="en-NZ" b="1" dirty="0"/>
          </a:p>
          <a:p>
            <a:r>
              <a:rPr lang="en-NZ" b="1" dirty="0"/>
              <a:t>15 minutes</a:t>
            </a:r>
          </a:p>
        </p:txBody>
      </p:sp>
      <p:sp>
        <p:nvSpPr>
          <p:cNvPr id="7" name="Oval 6">
            <a:extLst>
              <a:ext uri="{FF2B5EF4-FFF2-40B4-BE49-F238E27FC236}">
                <a16:creationId xmlns:a16="http://schemas.microsoft.com/office/drawing/2014/main" id="{939F0520-FF4D-41B9-814A-A661CE05B57E}"/>
              </a:ext>
            </a:extLst>
          </p:cNvPr>
          <p:cNvSpPr/>
          <p:nvPr/>
        </p:nvSpPr>
        <p:spPr>
          <a:xfrm>
            <a:off x="2374900" y="601376"/>
            <a:ext cx="1171666" cy="1171666"/>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STEP</a:t>
            </a:r>
          </a:p>
          <a:p>
            <a:pPr algn="ctr"/>
            <a:r>
              <a:rPr lang="en-NZ" sz="2800" b="1" dirty="0"/>
              <a:t>2</a:t>
            </a:r>
          </a:p>
        </p:txBody>
      </p:sp>
    </p:spTree>
    <p:extLst>
      <p:ext uri="{BB962C8B-B14F-4D97-AF65-F5344CB8AC3E}">
        <p14:creationId xmlns:p14="http://schemas.microsoft.com/office/powerpoint/2010/main" val="291221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35AFF-1571-4010-9F74-F41A96CF4133}"/>
              </a:ext>
            </a:extLst>
          </p:cNvPr>
          <p:cNvSpPr>
            <a:spLocks noGrp="1"/>
          </p:cNvSpPr>
          <p:nvPr>
            <p:ph type="title"/>
          </p:nvPr>
        </p:nvSpPr>
        <p:spPr/>
        <p:txBody>
          <a:bodyPr/>
          <a:lstStyle/>
          <a:p>
            <a:r>
              <a:rPr lang="en-NZ" dirty="0"/>
              <a:t>Discuss participant experiences	</a:t>
            </a:r>
          </a:p>
        </p:txBody>
      </p:sp>
      <p:sp>
        <p:nvSpPr>
          <p:cNvPr id="6" name="TextBox 5">
            <a:extLst>
              <a:ext uri="{FF2B5EF4-FFF2-40B4-BE49-F238E27FC236}">
                <a16:creationId xmlns:a16="http://schemas.microsoft.com/office/drawing/2014/main" id="{D1AD9496-7DA8-4AC3-B760-68F3CA07C9E8}"/>
              </a:ext>
            </a:extLst>
          </p:cNvPr>
          <p:cNvSpPr txBox="1"/>
          <p:nvPr/>
        </p:nvSpPr>
        <p:spPr>
          <a:xfrm>
            <a:off x="712923" y="1073326"/>
            <a:ext cx="8164255" cy="3847207"/>
          </a:xfrm>
          <a:prstGeom prst="rect">
            <a:avLst/>
          </a:prstGeom>
          <a:noFill/>
        </p:spPr>
        <p:txBody>
          <a:bodyPr wrap="square" rtlCol="0">
            <a:spAutoFit/>
          </a:bodyPr>
          <a:lstStyle/>
          <a:p>
            <a:pPr>
              <a:spcAft>
                <a:spcPts val="600"/>
              </a:spcAft>
            </a:pPr>
            <a:r>
              <a:rPr lang="en-NZ" sz="1650" b="1" dirty="0"/>
              <a:t>Task: </a:t>
            </a:r>
            <a:r>
              <a:rPr lang="en-NZ" sz="1650" dirty="0"/>
              <a:t>Discuss situations where you may have faced problems with how a property was marketed or advertised.</a:t>
            </a:r>
            <a:endParaRPr lang="en-NZ" sz="1650" b="1" dirty="0"/>
          </a:p>
          <a:p>
            <a:pPr>
              <a:spcAft>
                <a:spcPts val="600"/>
              </a:spcAft>
            </a:pPr>
            <a:endParaRPr lang="en-NZ" sz="600" b="1" dirty="0"/>
          </a:p>
          <a:p>
            <a:pPr>
              <a:spcAft>
                <a:spcPts val="600"/>
              </a:spcAft>
            </a:pPr>
            <a:r>
              <a:rPr lang="en-NZ" sz="1650" b="1" dirty="0"/>
              <a:t>Can you describe a situation where:</a:t>
            </a:r>
          </a:p>
          <a:p>
            <a:pPr marL="342900" indent="-342900">
              <a:spcAft>
                <a:spcPts val="600"/>
              </a:spcAft>
              <a:buFont typeface="+mj-lt"/>
              <a:buAutoNum type="arabicPeriod"/>
            </a:pPr>
            <a:r>
              <a:rPr lang="en-NZ" sz="1650" dirty="0"/>
              <a:t>you had a listing where the advertising was questioned by the customer or vendor. What happened? Did anything go wrong and what were the learnings? How were you supported through it?</a:t>
            </a:r>
          </a:p>
          <a:p>
            <a:pPr marL="342900" indent="-342900">
              <a:spcAft>
                <a:spcPts val="600"/>
              </a:spcAft>
              <a:buFont typeface="+mj-lt"/>
              <a:buAutoNum type="arabicPeriod"/>
            </a:pPr>
            <a:r>
              <a:rPr lang="en-NZ" sz="1650" dirty="0"/>
              <a:t>you felt a listing’s advertising potentially broke rules set out in the Code of Conduct but were not sure.</a:t>
            </a:r>
          </a:p>
          <a:p>
            <a:pPr marL="342900" indent="-342900">
              <a:spcAft>
                <a:spcPts val="600"/>
              </a:spcAft>
              <a:buFont typeface="+mj-lt"/>
              <a:buAutoNum type="arabicPeriod"/>
            </a:pPr>
            <a:r>
              <a:rPr lang="en-NZ" sz="1650" dirty="0"/>
              <a:t>you wanted to make a claim about a property or business, but weren’t sure if you could.</a:t>
            </a:r>
          </a:p>
          <a:p>
            <a:pPr marL="342900" indent="-342900">
              <a:spcAft>
                <a:spcPts val="600"/>
              </a:spcAft>
              <a:buFont typeface="+mj-lt"/>
              <a:buAutoNum type="arabicPeriod"/>
            </a:pPr>
            <a:r>
              <a:rPr lang="en-NZ" sz="1650" dirty="0"/>
              <a:t>a potential buyer asked difficult questions about a property’s features at a viewing, and you weren’t sure about the answer.</a:t>
            </a:r>
          </a:p>
        </p:txBody>
      </p:sp>
      <p:sp>
        <p:nvSpPr>
          <p:cNvPr id="5" name="Oval 4">
            <a:extLst>
              <a:ext uri="{FF2B5EF4-FFF2-40B4-BE49-F238E27FC236}">
                <a16:creationId xmlns:a16="http://schemas.microsoft.com/office/drawing/2014/main" id="{50947934-7320-46B5-A7ED-3656C8836BEC}"/>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endParaRPr lang="en-NZ" sz="2000" b="1" dirty="0"/>
          </a:p>
        </p:txBody>
      </p:sp>
    </p:spTree>
    <p:extLst>
      <p:ext uri="{BB962C8B-B14F-4D97-AF65-F5344CB8AC3E}">
        <p14:creationId xmlns:p14="http://schemas.microsoft.com/office/powerpoint/2010/main" val="10596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9E871C-7AEA-4498-A31C-DEFC422CFD88}"/>
              </a:ext>
            </a:extLst>
          </p:cNvPr>
          <p:cNvSpPr>
            <a:spLocks noGrp="1"/>
          </p:cNvSpPr>
          <p:nvPr>
            <p:ph type="title"/>
          </p:nvPr>
        </p:nvSpPr>
        <p:spPr/>
        <p:txBody>
          <a:bodyPr/>
          <a:lstStyle/>
          <a:p>
            <a:br>
              <a:rPr lang="en-NZ" dirty="0"/>
            </a:br>
            <a:br>
              <a:rPr lang="en-NZ" dirty="0"/>
            </a:br>
            <a:r>
              <a:rPr lang="en-NZ" dirty="0"/>
              <a:t>Activity — marketing and advertising scenarios</a:t>
            </a:r>
          </a:p>
        </p:txBody>
      </p:sp>
      <p:sp>
        <p:nvSpPr>
          <p:cNvPr id="6" name="Text Placeholder 5">
            <a:extLst>
              <a:ext uri="{FF2B5EF4-FFF2-40B4-BE49-F238E27FC236}">
                <a16:creationId xmlns:a16="http://schemas.microsoft.com/office/drawing/2014/main" id="{B4502371-18F6-4471-AFE4-C7C9798740AA}"/>
              </a:ext>
            </a:extLst>
          </p:cNvPr>
          <p:cNvSpPr>
            <a:spLocks noGrp="1"/>
          </p:cNvSpPr>
          <p:nvPr>
            <p:ph type="body" idx="1"/>
          </p:nvPr>
        </p:nvSpPr>
        <p:spPr/>
        <p:txBody>
          <a:bodyPr/>
          <a:lstStyle/>
          <a:p>
            <a:endParaRPr lang="en-NZ" dirty="0"/>
          </a:p>
          <a:p>
            <a:endParaRPr lang="en-NZ" b="1" dirty="0"/>
          </a:p>
          <a:p>
            <a:r>
              <a:rPr lang="en-NZ" b="1" dirty="0"/>
              <a:t>25 minutes</a:t>
            </a:r>
          </a:p>
        </p:txBody>
      </p:sp>
      <p:sp>
        <p:nvSpPr>
          <p:cNvPr id="8" name="Oval 7">
            <a:extLst>
              <a:ext uri="{FF2B5EF4-FFF2-40B4-BE49-F238E27FC236}">
                <a16:creationId xmlns:a16="http://schemas.microsoft.com/office/drawing/2014/main" id="{6B8EE62D-A7CF-4E88-B94B-E6C6C0915154}"/>
              </a:ext>
            </a:extLst>
          </p:cNvPr>
          <p:cNvSpPr/>
          <p:nvPr/>
        </p:nvSpPr>
        <p:spPr>
          <a:xfrm>
            <a:off x="2374900" y="601376"/>
            <a:ext cx="1171666" cy="1171666"/>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STEP</a:t>
            </a:r>
          </a:p>
          <a:p>
            <a:pPr algn="ctr"/>
            <a:r>
              <a:rPr lang="en-NZ" sz="2800" b="1" dirty="0"/>
              <a:t>3</a:t>
            </a:r>
          </a:p>
        </p:txBody>
      </p:sp>
    </p:spTree>
    <p:extLst>
      <p:ext uri="{BB962C8B-B14F-4D97-AF65-F5344CB8AC3E}">
        <p14:creationId xmlns:p14="http://schemas.microsoft.com/office/powerpoint/2010/main" val="237913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FA4CAC-C060-4F5D-BBDF-8E6593F9A9B0}"/>
              </a:ext>
            </a:extLst>
          </p:cNvPr>
          <p:cNvSpPr>
            <a:spLocks noGrp="1"/>
          </p:cNvSpPr>
          <p:nvPr>
            <p:ph type="body" sz="quarter" idx="10"/>
          </p:nvPr>
        </p:nvSpPr>
        <p:spPr/>
        <p:txBody>
          <a:bodyPr/>
          <a:lstStyle/>
          <a:p>
            <a:pPr>
              <a:lnSpc>
                <a:spcPct val="100000"/>
              </a:lnSpc>
              <a:spcBef>
                <a:spcPts val="600"/>
              </a:spcBef>
              <a:spcAft>
                <a:spcPts val="600"/>
              </a:spcAft>
            </a:pPr>
            <a:r>
              <a:rPr lang="en-US" sz="1650" b="1" dirty="0"/>
              <a:t>Task: </a:t>
            </a:r>
            <a:r>
              <a:rPr lang="en-US" sz="1650" dirty="0"/>
              <a:t>Read the following scenarios and discuss in small groups what you think the outcomes of each would be. You can write your answers down if this would be helpful.</a:t>
            </a:r>
          </a:p>
          <a:p>
            <a:pPr>
              <a:lnSpc>
                <a:spcPct val="100000"/>
              </a:lnSpc>
              <a:spcBef>
                <a:spcPts val="600"/>
              </a:spcBef>
              <a:spcAft>
                <a:spcPts val="600"/>
              </a:spcAft>
            </a:pPr>
            <a:r>
              <a:rPr lang="en-US" sz="1650" dirty="0"/>
              <a:t>After a few minutes when each group has discussed the scenario, feedback answers to wider group for discussion. </a:t>
            </a:r>
          </a:p>
        </p:txBody>
      </p:sp>
      <p:sp>
        <p:nvSpPr>
          <p:cNvPr id="4" name="Title 3">
            <a:extLst>
              <a:ext uri="{FF2B5EF4-FFF2-40B4-BE49-F238E27FC236}">
                <a16:creationId xmlns:a16="http://schemas.microsoft.com/office/drawing/2014/main" id="{784A59AC-1A06-415F-AAD6-44715AD49ED6}"/>
              </a:ext>
            </a:extLst>
          </p:cNvPr>
          <p:cNvSpPr>
            <a:spLocks noGrp="1"/>
          </p:cNvSpPr>
          <p:nvPr>
            <p:ph type="title"/>
          </p:nvPr>
        </p:nvSpPr>
        <p:spPr/>
        <p:txBody>
          <a:bodyPr/>
          <a:lstStyle/>
          <a:p>
            <a:r>
              <a:rPr lang="en-US" dirty="0"/>
              <a:t>Marketing and advertising scenarios</a:t>
            </a:r>
            <a:endParaRPr lang="en-NZ" dirty="0"/>
          </a:p>
        </p:txBody>
      </p:sp>
      <p:sp>
        <p:nvSpPr>
          <p:cNvPr id="6" name="Oval 5">
            <a:extLst>
              <a:ext uri="{FF2B5EF4-FFF2-40B4-BE49-F238E27FC236}">
                <a16:creationId xmlns:a16="http://schemas.microsoft.com/office/drawing/2014/main" id="{B9C6C8EA-9DE1-442F-A7FA-6FB543D142B0}"/>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endParaRPr lang="en-NZ" sz="2000" b="1" dirty="0"/>
          </a:p>
        </p:txBody>
      </p:sp>
    </p:spTree>
    <p:extLst>
      <p:ext uri="{BB962C8B-B14F-4D97-AF65-F5344CB8AC3E}">
        <p14:creationId xmlns:p14="http://schemas.microsoft.com/office/powerpoint/2010/main" val="4146122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761B432-810D-4552-85A6-ACA2A55D9BC5}"/>
              </a:ext>
            </a:extLst>
          </p:cNvPr>
          <p:cNvSpPr>
            <a:spLocks noGrp="1"/>
          </p:cNvSpPr>
          <p:nvPr>
            <p:ph type="body" sz="quarter" idx="10"/>
          </p:nvPr>
        </p:nvSpPr>
        <p:spPr>
          <a:xfrm>
            <a:off x="712923" y="1136744"/>
            <a:ext cx="7043737" cy="2189017"/>
          </a:xfrm>
        </p:spPr>
        <p:txBody>
          <a:bodyPr/>
          <a:lstStyle/>
          <a:p>
            <a:pPr lvl="0">
              <a:lnSpc>
                <a:spcPct val="100000"/>
              </a:lnSpc>
              <a:spcBef>
                <a:spcPts val="600"/>
              </a:spcBef>
              <a:spcAft>
                <a:spcPts val="600"/>
              </a:spcAft>
            </a:pPr>
            <a:r>
              <a:rPr lang="en-NZ" sz="1400" dirty="0"/>
              <a:t>Steve is the listing agent for a residential property that he recently appraised, and he provided the price range of $650,000–$750,000 to the vendor in writing. When talking to the vendor, they make it clear to Steve that they are looking for an amount over $725,000. When creating advertising materials for the property, he advertises the property for sale by negotiation with enquiries over $650,000 – the lower end of the price range that he provided to the vendor. </a:t>
            </a:r>
          </a:p>
          <a:p>
            <a:pPr lvl="0">
              <a:lnSpc>
                <a:spcPct val="100000"/>
              </a:lnSpc>
              <a:spcBef>
                <a:spcPts val="600"/>
              </a:spcBef>
              <a:spcAft>
                <a:spcPts val="600"/>
              </a:spcAft>
            </a:pPr>
            <a:r>
              <a:rPr lang="en-NZ" sz="1400" dirty="0"/>
              <a:t>Has Steve done anything wrong? If so, what would you suggest he does differently next time?</a:t>
            </a:r>
          </a:p>
        </p:txBody>
      </p:sp>
      <p:sp>
        <p:nvSpPr>
          <p:cNvPr id="4" name="Title 3">
            <a:extLst>
              <a:ext uri="{FF2B5EF4-FFF2-40B4-BE49-F238E27FC236}">
                <a16:creationId xmlns:a16="http://schemas.microsoft.com/office/drawing/2014/main" id="{73F661D7-0D7C-46A4-A26D-E568DE479661}"/>
              </a:ext>
            </a:extLst>
          </p:cNvPr>
          <p:cNvSpPr>
            <a:spLocks noGrp="1"/>
          </p:cNvSpPr>
          <p:nvPr>
            <p:ph type="title"/>
          </p:nvPr>
        </p:nvSpPr>
        <p:spPr/>
        <p:txBody>
          <a:bodyPr/>
          <a:lstStyle/>
          <a:p>
            <a:r>
              <a:rPr lang="en-NZ" dirty="0"/>
              <a:t>Scenario 1</a:t>
            </a:r>
          </a:p>
        </p:txBody>
      </p:sp>
      <p:sp>
        <p:nvSpPr>
          <p:cNvPr id="6" name="Oval 5">
            <a:extLst>
              <a:ext uri="{FF2B5EF4-FFF2-40B4-BE49-F238E27FC236}">
                <a16:creationId xmlns:a16="http://schemas.microsoft.com/office/drawing/2014/main" id="{0700B752-9F38-4D36-A7F5-6F8F2BFA9D56}"/>
              </a:ext>
            </a:extLst>
          </p:cNvPr>
          <p:cNvSpPr/>
          <p:nvPr/>
        </p:nvSpPr>
        <p:spPr>
          <a:xfrm>
            <a:off x="8314405" y="156753"/>
            <a:ext cx="529149" cy="529149"/>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endParaRPr lang="en-NZ" sz="2000" b="1" dirty="0"/>
          </a:p>
        </p:txBody>
      </p:sp>
      <p:sp>
        <p:nvSpPr>
          <p:cNvPr id="2" name="TextBox 1">
            <a:extLst>
              <a:ext uri="{FF2B5EF4-FFF2-40B4-BE49-F238E27FC236}">
                <a16:creationId xmlns:a16="http://schemas.microsoft.com/office/drawing/2014/main" id="{838D1CD5-2527-4983-AC38-AD17C8BF352C}"/>
              </a:ext>
            </a:extLst>
          </p:cNvPr>
          <p:cNvSpPr txBox="1"/>
          <p:nvPr/>
        </p:nvSpPr>
        <p:spPr>
          <a:xfrm>
            <a:off x="712923" y="3510113"/>
            <a:ext cx="6930750" cy="1169551"/>
          </a:xfrm>
          <a:prstGeom prst="rect">
            <a:avLst/>
          </a:prstGeom>
          <a:solidFill>
            <a:schemeClr val="tx1"/>
          </a:solidFill>
        </p:spPr>
        <p:txBody>
          <a:bodyPr wrap="square" rtlCol="0">
            <a:spAutoFit/>
          </a:bodyPr>
          <a:lstStyle/>
          <a:p>
            <a:r>
              <a:rPr lang="en-US" sz="1400" b="1" dirty="0">
                <a:solidFill>
                  <a:schemeClr val="bg1"/>
                </a:solidFill>
                <a:latin typeface="Verdana" charset="0"/>
                <a:ea typeface="Verdana" charset="0"/>
              </a:rPr>
              <a:t>Answer: </a:t>
            </a:r>
            <a:r>
              <a:rPr lang="en-NZ" sz="1400" dirty="0">
                <a:solidFill>
                  <a:schemeClr val="bg1"/>
                </a:solidFill>
                <a:latin typeface="Verdana" charset="0"/>
                <a:ea typeface="Verdana" charset="0"/>
              </a:rPr>
              <a:t>By only listing the price at the lower end of the price range, below $725,000, Steve is misrepresenting the vendor’s price expectations, which breaches rule 9.4. It also misleads buyers whose budgets may be able to meet $650,000 but are not aware that the vendors are expecting an offer to be at least over $725,000. </a:t>
            </a:r>
          </a:p>
        </p:txBody>
      </p:sp>
    </p:spTree>
    <p:extLst>
      <p:ext uri="{BB962C8B-B14F-4D97-AF65-F5344CB8AC3E}">
        <p14:creationId xmlns:p14="http://schemas.microsoft.com/office/powerpoint/2010/main" val="29902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REA Colours">
      <a:dk1>
        <a:srgbClr val="005070"/>
      </a:dk1>
      <a:lt1>
        <a:srgbClr val="FEFFFF"/>
      </a:lt1>
      <a:dk2>
        <a:srgbClr val="00974C"/>
      </a:dk2>
      <a:lt2>
        <a:srgbClr val="77C043"/>
      </a:lt2>
      <a:accent1>
        <a:srgbClr val="00A6D1"/>
      </a:accent1>
      <a:accent2>
        <a:srgbClr val="46BFAB"/>
      </a:accent2>
      <a:accent3>
        <a:srgbClr val="4C7637"/>
      </a:accent3>
      <a:accent4>
        <a:srgbClr val="6EA087"/>
      </a:accent4>
      <a:accent5>
        <a:srgbClr val="4C4C4F"/>
      </a:accent5>
      <a:accent6>
        <a:srgbClr val="00ABBD"/>
      </a:accent6>
      <a:hlink>
        <a:srgbClr val="00A6D0"/>
      </a:hlink>
      <a:folHlink>
        <a:srgbClr val="77C042"/>
      </a:folHlink>
    </a:clrScheme>
    <a:fontScheme name="REA Verdana fonts">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_Generic PPT_Final_New_20182604.potx" id="{3BF916FB-AFAC-41CD-B870-141F7F888C1B}" vid="{24FE5C78-FCAF-4B0D-9680-43E6329AC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_dlc_DocId xmlns="b14b19b8-ca77-4f05-8075-352e64e4c2d3">5EWPZRFPUWQW-37-440</_dlc_DocId>
    <_dlc_DocIdUrl xmlns="b14b19b8-ca77-4f05-8075-352e64e4c2d3">
      <Url>http://reaaintranet/sites/REAALicensingandComplianceEDRMS/REAALanding/_layouts/DocIdRedir.aspx?ID=5EWPZRFPUWQW-37-440</Url>
      <Description>5EWPZRFPUWQW-37-440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691C1DE234D384D8411BA0E60A3818F" ma:contentTypeVersion="3" ma:contentTypeDescription="Create a new document." ma:contentTypeScope="" ma:versionID="e0fff24c8398b8f6bcfeb05365d0e42e">
  <xsd:schema xmlns:xsd="http://www.w3.org/2001/XMLSchema" xmlns:xs="http://www.w3.org/2001/XMLSchema" xmlns:p="http://schemas.microsoft.com/office/2006/metadata/properties" xmlns:ns1="http://schemas.microsoft.com/sharepoint/v3" xmlns:ns2="b14b19b8-ca77-4f05-8075-352e64e4c2d3" targetNamespace="http://schemas.microsoft.com/office/2006/metadata/properties" ma:root="true" ma:fieldsID="c1e5b1dbe2ea86dfa8ea63bb66b61365" ns1:_="" ns2:_="">
    <xsd:import namespace="http://schemas.microsoft.com/sharepoint/v3"/>
    <xsd:import namespace="b14b19b8-ca77-4f05-8075-352e64e4c2d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4b19b8-ca77-4f05-8075-352e64e4c2d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3" ma:displayName="Function"/>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F87C0E-E26F-4572-A050-8649C46F91C9}">
  <ds:schemaRef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b14b19b8-ca77-4f05-8075-352e64e4c2d3"/>
    <ds:schemaRef ds:uri="http://www.w3.org/XML/1998/namespace"/>
  </ds:schemaRefs>
</ds:datastoreItem>
</file>

<file path=customXml/itemProps2.xml><?xml version="1.0" encoding="utf-8"?>
<ds:datastoreItem xmlns:ds="http://schemas.openxmlformats.org/officeDocument/2006/customXml" ds:itemID="{B70CA922-3855-4FFB-96F0-25F8334B1C1E}">
  <ds:schemaRefs>
    <ds:schemaRef ds:uri="http://schemas.microsoft.com/sharepoint/events"/>
  </ds:schemaRefs>
</ds:datastoreItem>
</file>

<file path=customXml/itemProps3.xml><?xml version="1.0" encoding="utf-8"?>
<ds:datastoreItem xmlns:ds="http://schemas.openxmlformats.org/officeDocument/2006/customXml" ds:itemID="{9A47D854-C070-4E82-8374-9063AE6AE156}">
  <ds:schemaRefs>
    <ds:schemaRef ds:uri="http://schemas.microsoft.com/sharepoint/v3/contenttype/forms"/>
  </ds:schemaRefs>
</ds:datastoreItem>
</file>

<file path=customXml/itemProps4.xml><?xml version="1.0" encoding="utf-8"?>
<ds:datastoreItem xmlns:ds="http://schemas.openxmlformats.org/officeDocument/2006/customXml" ds:itemID="{A12FD4D1-F77A-4385-AC21-70F2E0476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14b19b8-ca77-4f05-8075-352e64e4c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4689</TotalTime>
  <Words>3168</Words>
  <Application>Microsoft Office PowerPoint</Application>
  <PresentationFormat>On-screen Show (16:9)</PresentationFormat>
  <Paragraphs>237</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Verdana</vt:lpstr>
      <vt:lpstr>Office Theme</vt:lpstr>
      <vt:lpstr>Marketing and advertising</vt:lpstr>
      <vt:lpstr>Introduction </vt:lpstr>
      <vt:lpstr>  Watch and discuss the video </vt:lpstr>
      <vt:lpstr>Watch and discuss the video </vt:lpstr>
      <vt:lpstr>  Activity — discuss participant experiences</vt:lpstr>
      <vt:lpstr>Discuss participant experiences </vt:lpstr>
      <vt:lpstr>  Activity — marketing and advertising scenarios</vt:lpstr>
      <vt:lpstr>Marketing and advertising scenarios</vt:lpstr>
      <vt:lpstr>Scenario 1</vt:lpstr>
      <vt:lpstr>Scenario 2</vt:lpstr>
      <vt:lpstr>Scenario 3</vt:lpstr>
      <vt:lpstr>Scenario 4</vt:lpstr>
      <vt:lpstr>Scenario 5</vt:lpstr>
      <vt:lpstr>  Activity — unsubstantiated representations in advertising</vt:lpstr>
      <vt:lpstr>Unsubstantiated representations</vt:lpstr>
      <vt:lpstr>Unsubstantiated representations</vt:lpstr>
      <vt:lpstr>Unsubstantiated representations</vt:lpstr>
      <vt:lpstr>Unsubstantiated representations</vt:lpstr>
      <vt:lpstr>  Discuss the case study</vt:lpstr>
      <vt:lpstr>Discuss the case study</vt:lpstr>
      <vt:lpstr>Discuss the case study: C29353 </vt:lpstr>
      <vt:lpstr>Discuss the case study: C29353 </vt:lpstr>
      <vt:lpstr>Discuss the case study: C29353 </vt:lpstr>
      <vt:lpstr>Discussion questions</vt:lpstr>
      <vt:lpstr>  Complete the quiz</vt:lpstr>
      <vt:lpstr>Complete the quiz!</vt:lpstr>
      <vt:lpstr>Complete the quiz!</vt:lpstr>
      <vt:lpstr>Complete the quiz!</vt:lpstr>
      <vt:lpstr>Complete the quiz!</vt:lpstr>
      <vt:lpstr>Complete the quiz!</vt:lpstr>
      <vt:lpstr>Complete the quiz!</vt:lpstr>
      <vt:lpstr>Complete the quiz!</vt:lpstr>
      <vt:lpstr>Complete the quiz!</vt:lpstr>
      <vt:lpstr>Complete the quiz!</vt:lpstr>
      <vt:lpstr>Complete the quiz!</vt:lpstr>
      <vt:lpstr>  Finding the right resources and support</vt:lpstr>
      <vt:lpstr>Where to go for more resources and support</vt:lpstr>
      <vt:lpstr>Congratulations!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Kane Moxie</dc:creator>
  <cp:lastModifiedBy>Emily Draper</cp:lastModifiedBy>
  <cp:revision>131</cp:revision>
  <dcterms:created xsi:type="dcterms:W3CDTF">2017-11-29T03:24:09Z</dcterms:created>
  <dcterms:modified xsi:type="dcterms:W3CDTF">2021-05-10T22:59:03Z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57822d7f-5d10-4893-95ba-93fd65ea2b7d</vt:lpwstr>
  </property>
  <property fmtid="{D5CDD505-2E9C-101B-9397-08002B2CF9AE}" pid="3" name="ContentTypeId">
    <vt:lpwstr>0x010100C691C1DE234D384D8411BA0E60A3818F</vt:lpwstr>
  </property>
</Properties>
</file>