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6" r:id="rId16"/>
    <p:sldId id="272" r:id="rId17"/>
    <p:sldId id="273" r:id="rId18"/>
    <p:sldId id="274" r:id="rId19"/>
    <p:sldId id="275" r:id="rId20"/>
    <p:sldId id="278" r:id="rId21"/>
    <p:sldId id="280" r:id="rId22"/>
    <p:sldId id="281" r:id="rId23"/>
    <p:sldId id="282" r:id="rId24"/>
    <p:sldId id="283"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ordy Cullen" initials="GC" lastIdx="2" clrIdx="0">
    <p:extLst>
      <p:ext uri="{19B8F6BF-5375-455C-9EA6-DF929625EA0E}">
        <p15:presenceInfo xmlns:p15="http://schemas.microsoft.com/office/powerpoint/2012/main" userId="S::Giordy.Cullen@rea.govt.nz::19490222-78fb-491c-820a-df9bffbbb2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716E3E-9B5D-413A-B34F-907F2A0B73FF}" type="datetimeFigureOut">
              <a:rPr lang="en-NZ" smtClean="0"/>
              <a:t>28/01/2020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77F0E65-BA50-4D66-A560-8DC9A9E8E81F}" type="slidenum">
              <a:rPr lang="en-NZ" smtClean="0"/>
              <a:t>‹#›</a:t>
            </a:fld>
            <a:endParaRPr lang="en-N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99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716E3E-9B5D-413A-B34F-907F2A0B73FF}" type="datetimeFigureOut">
              <a:rPr lang="en-NZ" smtClean="0"/>
              <a:t>28/01/2020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372595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716E3E-9B5D-413A-B34F-907F2A0B73FF}" type="datetimeFigureOut">
              <a:rPr lang="en-NZ" smtClean="0"/>
              <a:t>28/01/2020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370114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716E3E-9B5D-413A-B34F-907F2A0B73FF}" type="datetimeFigureOut">
              <a:rPr lang="en-NZ" smtClean="0"/>
              <a:t>28/01/2020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381587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716E3E-9B5D-413A-B34F-907F2A0B73FF}" type="datetimeFigureOut">
              <a:rPr lang="en-NZ" smtClean="0"/>
              <a:t>28/01/2020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77F0E65-BA50-4D66-A560-8DC9A9E8E81F}" type="slidenum">
              <a:rPr lang="en-NZ" smtClean="0"/>
              <a:t>‹#›</a:t>
            </a:fld>
            <a:endParaRPr lang="en-N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89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716E3E-9B5D-413A-B34F-907F2A0B73FF}" type="datetimeFigureOut">
              <a:rPr lang="en-NZ" smtClean="0"/>
              <a:t>28/01/2020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159327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716E3E-9B5D-413A-B34F-907F2A0B73FF}" type="datetimeFigureOut">
              <a:rPr lang="en-NZ" smtClean="0"/>
              <a:t>28/01/2020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1723457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716E3E-9B5D-413A-B34F-907F2A0B73FF}" type="datetimeFigureOut">
              <a:rPr lang="en-NZ" smtClean="0"/>
              <a:t>28/01/2020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4175240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1716E3E-9B5D-413A-B34F-907F2A0B73FF}" type="datetimeFigureOut">
              <a:rPr lang="en-NZ" smtClean="0"/>
              <a:t>28/01/2020</a:t>
            </a:fld>
            <a:endParaRPr lang="en-N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NZ"/>
          </a:p>
        </p:txBody>
      </p:sp>
      <p:sp>
        <p:nvSpPr>
          <p:cNvPr id="9" name="Slide Number Placeholder 8"/>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29202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716E3E-9B5D-413A-B34F-907F2A0B73FF}" type="datetimeFigureOut">
              <a:rPr lang="en-NZ" smtClean="0"/>
              <a:t>28/01/2020</a:t>
            </a:fld>
            <a:endParaRPr lang="en-N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N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77F0E65-BA50-4D66-A560-8DC9A9E8E81F}" type="slidenum">
              <a:rPr lang="en-NZ" smtClean="0"/>
              <a:t>‹#›</a:t>
            </a:fld>
            <a:endParaRPr lang="en-NZ"/>
          </a:p>
        </p:txBody>
      </p:sp>
    </p:spTree>
    <p:extLst>
      <p:ext uri="{BB962C8B-B14F-4D97-AF65-F5344CB8AC3E}">
        <p14:creationId xmlns:p14="http://schemas.microsoft.com/office/powerpoint/2010/main" val="2584189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716E3E-9B5D-413A-B34F-907F2A0B73FF}" type="datetimeFigureOut">
              <a:rPr lang="en-NZ" smtClean="0"/>
              <a:t>28/01/2020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77F0E65-BA50-4D66-A560-8DC9A9E8E81F}" type="slidenum">
              <a:rPr lang="en-NZ" smtClean="0"/>
              <a:t>‹#›</a:t>
            </a:fld>
            <a:endParaRPr lang="en-NZ"/>
          </a:p>
        </p:txBody>
      </p:sp>
    </p:spTree>
    <p:extLst>
      <p:ext uri="{BB962C8B-B14F-4D97-AF65-F5344CB8AC3E}">
        <p14:creationId xmlns:p14="http://schemas.microsoft.com/office/powerpoint/2010/main" val="365139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1716E3E-9B5D-413A-B34F-907F2A0B73FF}" type="datetimeFigureOut">
              <a:rPr lang="en-NZ" smtClean="0"/>
              <a:t>28/01/2020</a:t>
            </a:fld>
            <a:endParaRPr lang="en-N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N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77F0E65-BA50-4D66-A560-8DC9A9E8E81F}" type="slidenum">
              <a:rPr lang="en-NZ" smtClean="0"/>
              <a:t>‹#›</a:t>
            </a:fld>
            <a:endParaRPr lang="en-N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94347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decisions.dotnous.com/reaa/v2/abstract.aspx?case=12713"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decisions.dotnous.com/reaa/v2/abstract.aspx?case=12713"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www.rea.govt.nz/"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XQATdA5Kyts" TargetMode="External"/><Relationship Id="rId2" Type="http://schemas.openxmlformats.org/officeDocument/2006/relationships/slideLayout" Target="../slideLayouts/slideLayout8.xml"/><Relationship Id="rId1" Type="http://schemas.openxmlformats.org/officeDocument/2006/relationships/video" Target="https://www.youtube.com/embed/XQATdA5Kyts?feature=oembed"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01EDC-3FF8-4A3F-9328-E2E0E2A68E17}"/>
              </a:ext>
            </a:extLst>
          </p:cNvPr>
          <p:cNvSpPr>
            <a:spLocks noGrp="1"/>
          </p:cNvSpPr>
          <p:nvPr>
            <p:ph type="ctrTitle"/>
          </p:nvPr>
        </p:nvSpPr>
        <p:spPr/>
        <p:txBody>
          <a:bodyPr/>
          <a:lstStyle/>
          <a:p>
            <a:r>
              <a:rPr lang="en-NZ" b="1" dirty="0">
                <a:solidFill>
                  <a:schemeClr val="tx1"/>
                </a:solidFill>
                <a:latin typeface="Verdana" panose="020B0604030504040204" pitchFamily="34" charset="0"/>
                <a:ea typeface="Verdana" panose="020B0604030504040204" pitchFamily="34" charset="0"/>
              </a:rPr>
              <a:t>Conflict of interest </a:t>
            </a:r>
          </a:p>
        </p:txBody>
      </p:sp>
      <p:sp>
        <p:nvSpPr>
          <p:cNvPr id="3" name="Subtitle 2">
            <a:extLst>
              <a:ext uri="{FF2B5EF4-FFF2-40B4-BE49-F238E27FC236}">
                <a16:creationId xmlns:a16="http://schemas.microsoft.com/office/drawing/2014/main" id="{C89CFC53-DFA2-4ADF-BDDC-01663EC68E1E}"/>
              </a:ext>
            </a:extLst>
          </p:cNvPr>
          <p:cNvSpPr>
            <a:spLocks noGrp="1"/>
          </p:cNvSpPr>
          <p:nvPr>
            <p:ph type="subTitle" idx="1"/>
          </p:nvPr>
        </p:nvSpPr>
        <p:spPr/>
        <p:txBody>
          <a:bodyPr/>
          <a:lstStyle/>
          <a:p>
            <a:r>
              <a:rPr lang="en-NZ" cap="none" dirty="0">
                <a:latin typeface="Verdana" panose="020B0604030504040204" pitchFamily="34" charset="0"/>
                <a:ea typeface="Verdana" panose="020B0604030504040204" pitchFamily="34" charset="0"/>
              </a:rPr>
              <a:t>Participants, including the facilitator, can </a:t>
            </a:r>
            <a:r>
              <a:rPr lang="en-NZ" b="1" cap="none" dirty="0">
                <a:latin typeface="Verdana" panose="020B0604030504040204" pitchFamily="34" charset="0"/>
                <a:ea typeface="Verdana" panose="020B0604030504040204" pitchFamily="34" charset="0"/>
              </a:rPr>
              <a:t>claim up to 2 hours of non-verifiable training </a:t>
            </a:r>
            <a:r>
              <a:rPr lang="en-NZ" cap="none" dirty="0">
                <a:latin typeface="Verdana" panose="020B0604030504040204" pitchFamily="34" charset="0"/>
                <a:ea typeface="Verdana" panose="020B0604030504040204" pitchFamily="34" charset="0"/>
              </a:rPr>
              <a:t>for completing this facilitated meeting pack.</a:t>
            </a:r>
          </a:p>
          <a:p>
            <a:endParaRPr lang="en-NZ" dirty="0"/>
          </a:p>
        </p:txBody>
      </p:sp>
    </p:spTree>
    <p:extLst>
      <p:ext uri="{BB962C8B-B14F-4D97-AF65-F5344CB8AC3E}">
        <p14:creationId xmlns:p14="http://schemas.microsoft.com/office/powerpoint/2010/main" val="3450454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E66B0-0FCE-45AE-A68E-01AD9D818DAE}"/>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58750577-B922-4BFC-B31A-78CC8C40CAC1}"/>
              </a:ext>
            </a:extLst>
          </p:cNvPr>
          <p:cNvSpPr>
            <a:spLocks noGrp="1"/>
          </p:cNvSpPr>
          <p:nvPr>
            <p:ph idx="1"/>
          </p:nvPr>
        </p:nvSpPr>
        <p:spPr/>
        <p:txBody>
          <a:bodyPr>
            <a:normAutofit/>
          </a:bodyPr>
          <a:lstStyle/>
          <a:p>
            <a:pPr marL="0" indent="0">
              <a:buNone/>
            </a:pPr>
            <a:r>
              <a:rPr lang="en-NZ" sz="2400" b="1" dirty="0">
                <a:solidFill>
                  <a:schemeClr val="tx1"/>
                </a:solidFill>
              </a:rPr>
              <a:t>Scenario 3 answer:</a:t>
            </a:r>
          </a:p>
          <a:p>
            <a:pPr marL="0" indent="0">
              <a:buNone/>
            </a:pPr>
            <a:r>
              <a:rPr lang="en-NZ" dirty="0">
                <a:solidFill>
                  <a:schemeClr val="tx1"/>
                </a:solidFill>
              </a:rPr>
              <a:t>REA suggests that Form 2 and the valuation are completed before the auction as obligations under section 134 apply regardless of the method of sale. </a:t>
            </a:r>
          </a:p>
          <a:p>
            <a:pPr marL="0" indent="0">
              <a:buNone/>
            </a:pPr>
            <a:r>
              <a:rPr lang="en-NZ" dirty="0">
                <a:solidFill>
                  <a:schemeClr val="tx1"/>
                </a:solidFill>
              </a:rPr>
              <a:t>Peter, as the licensee, should be upfront with the vendor and ask them how they want to proceed. The valuation can be presented after the auction if the vendor agrees that this can happen. The vendor can insist that Peter provides the independent valuation before they provide their consent by completing Form 2.</a:t>
            </a:r>
            <a:endParaRPr lang="en-NZ" dirty="0"/>
          </a:p>
        </p:txBody>
      </p:sp>
    </p:spTree>
    <p:extLst>
      <p:ext uri="{BB962C8B-B14F-4D97-AF65-F5344CB8AC3E}">
        <p14:creationId xmlns:p14="http://schemas.microsoft.com/office/powerpoint/2010/main" val="1437877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5CA6-7552-48DE-875D-E87A6B1A66D3}"/>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8B4C9021-CFFC-41A1-B404-1BFB0E766FD1}"/>
              </a:ext>
            </a:extLst>
          </p:cNvPr>
          <p:cNvSpPr>
            <a:spLocks noGrp="1"/>
          </p:cNvSpPr>
          <p:nvPr>
            <p:ph idx="1"/>
          </p:nvPr>
        </p:nvSpPr>
        <p:spPr/>
        <p:txBody>
          <a:bodyPr/>
          <a:lstStyle/>
          <a:p>
            <a:r>
              <a:rPr lang="en-NZ" sz="2400" b="1" dirty="0">
                <a:solidFill>
                  <a:schemeClr val="tx1"/>
                </a:solidFill>
              </a:rPr>
              <a:t>Scenario 4:</a:t>
            </a:r>
          </a:p>
          <a:p>
            <a:r>
              <a:rPr lang="en-NZ" dirty="0">
                <a:solidFill>
                  <a:schemeClr val="tx1"/>
                </a:solidFill>
              </a:rPr>
              <a:t>Julia works at agency A, and her sister is interested in a property being listed with agency B. The two agencies often work together but do not share any databases. </a:t>
            </a:r>
          </a:p>
          <a:p>
            <a:r>
              <a:rPr lang="en-NZ" dirty="0">
                <a:solidFill>
                  <a:schemeClr val="tx1"/>
                </a:solidFill>
              </a:rPr>
              <a:t>They have a conjunctional agreement in place stating that Julia will receive a portion of the commission if her sister purchases the property. </a:t>
            </a:r>
          </a:p>
          <a:p>
            <a:r>
              <a:rPr lang="en-NZ" dirty="0">
                <a:solidFill>
                  <a:schemeClr val="tx1"/>
                </a:solidFill>
              </a:rPr>
              <a:t>Would Julia need to complete Form 2? If her sister buys the property, is Julia allowed to receive a commission? Who pays for the independent valuation?</a:t>
            </a:r>
          </a:p>
          <a:p>
            <a:endParaRPr lang="en-NZ" dirty="0"/>
          </a:p>
        </p:txBody>
      </p:sp>
    </p:spTree>
    <p:extLst>
      <p:ext uri="{BB962C8B-B14F-4D97-AF65-F5344CB8AC3E}">
        <p14:creationId xmlns:p14="http://schemas.microsoft.com/office/powerpoint/2010/main" val="2273551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AAF0-68A6-431C-ADDA-0DB2BE44F120}"/>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83ABA6F5-81D0-4C18-BA45-9EC91643CD50}"/>
              </a:ext>
            </a:extLst>
          </p:cNvPr>
          <p:cNvSpPr>
            <a:spLocks noGrp="1"/>
          </p:cNvSpPr>
          <p:nvPr>
            <p:ph idx="1"/>
          </p:nvPr>
        </p:nvSpPr>
        <p:spPr/>
        <p:txBody>
          <a:bodyPr/>
          <a:lstStyle/>
          <a:p>
            <a:r>
              <a:rPr lang="en-NZ" sz="2400" b="1" dirty="0">
                <a:solidFill>
                  <a:schemeClr val="tx1"/>
                </a:solidFill>
              </a:rPr>
              <a:t>Scenario 4 answer:</a:t>
            </a:r>
          </a:p>
          <a:p>
            <a:r>
              <a:rPr lang="en-NZ" dirty="0">
                <a:solidFill>
                  <a:schemeClr val="tx1"/>
                </a:solidFill>
              </a:rPr>
              <a:t>Yes, Form 2 would need to be completed as Julia, through her conjunctional agreement, is doing real estate agency work on behalf of the vendor and her sister is a related person under section 137. </a:t>
            </a:r>
          </a:p>
          <a:p>
            <a:r>
              <a:rPr lang="en-NZ" dirty="0">
                <a:solidFill>
                  <a:schemeClr val="tx1"/>
                </a:solidFill>
              </a:rPr>
              <a:t>Julia is able to receive commission from the sale but will need to pay for the valuation, as she is the licensee with the related person.  </a:t>
            </a:r>
          </a:p>
          <a:p>
            <a:endParaRPr lang="en-NZ" dirty="0"/>
          </a:p>
        </p:txBody>
      </p:sp>
    </p:spTree>
    <p:extLst>
      <p:ext uri="{BB962C8B-B14F-4D97-AF65-F5344CB8AC3E}">
        <p14:creationId xmlns:p14="http://schemas.microsoft.com/office/powerpoint/2010/main" val="3120091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14476-CF78-4623-AE3C-AA6B6F9F7C50}"/>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13DEE4E4-D1DA-4551-8DFF-02341EBC54FB}"/>
              </a:ext>
            </a:extLst>
          </p:cNvPr>
          <p:cNvSpPr>
            <a:spLocks noGrp="1"/>
          </p:cNvSpPr>
          <p:nvPr>
            <p:ph idx="1"/>
          </p:nvPr>
        </p:nvSpPr>
        <p:spPr/>
        <p:txBody>
          <a:bodyPr/>
          <a:lstStyle/>
          <a:p>
            <a:r>
              <a:rPr lang="en-NZ" sz="2400" b="1" dirty="0">
                <a:solidFill>
                  <a:schemeClr val="tx1"/>
                </a:solidFill>
              </a:rPr>
              <a:t>Scenario 5:</a:t>
            </a:r>
          </a:p>
          <a:p>
            <a:r>
              <a:rPr lang="en-NZ" dirty="0">
                <a:solidFill>
                  <a:schemeClr val="tx1"/>
                </a:solidFill>
              </a:rPr>
              <a:t>Rangi has 30 years’ experience in rural real estate and is currently selling a farm on behalf of a vendor. </a:t>
            </a:r>
          </a:p>
          <a:p>
            <a:r>
              <a:rPr lang="en-NZ" dirty="0">
                <a:solidFill>
                  <a:schemeClr val="tx1"/>
                </a:solidFill>
              </a:rPr>
              <a:t>Rangi has many connections in the local community, including a close friendship with </a:t>
            </a:r>
            <a:r>
              <a:rPr lang="en-NZ" dirty="0" err="1">
                <a:solidFill>
                  <a:schemeClr val="tx1"/>
                </a:solidFill>
              </a:rPr>
              <a:t>Anjay</a:t>
            </a:r>
            <a:r>
              <a:rPr lang="en-NZ" dirty="0">
                <a:solidFill>
                  <a:schemeClr val="tx1"/>
                </a:solidFill>
              </a:rPr>
              <a:t>. </a:t>
            </a:r>
            <a:r>
              <a:rPr lang="en-NZ" dirty="0" err="1">
                <a:solidFill>
                  <a:schemeClr val="tx1"/>
                </a:solidFill>
              </a:rPr>
              <a:t>Rangi’s</a:t>
            </a:r>
            <a:r>
              <a:rPr lang="en-NZ" dirty="0">
                <a:solidFill>
                  <a:schemeClr val="tx1"/>
                </a:solidFill>
              </a:rPr>
              <a:t> and </a:t>
            </a:r>
            <a:r>
              <a:rPr lang="en-NZ" dirty="0" err="1">
                <a:solidFill>
                  <a:schemeClr val="tx1"/>
                </a:solidFill>
              </a:rPr>
              <a:t>Anjay’s</a:t>
            </a:r>
            <a:r>
              <a:rPr lang="en-NZ" dirty="0">
                <a:solidFill>
                  <a:schemeClr val="tx1"/>
                </a:solidFill>
              </a:rPr>
              <a:t> families often go on holiday together, they volunteer in the local fire service together and they are both on the board of the local school. </a:t>
            </a:r>
            <a:r>
              <a:rPr lang="en-NZ" dirty="0" err="1">
                <a:solidFill>
                  <a:schemeClr val="tx1"/>
                </a:solidFill>
              </a:rPr>
              <a:t>Anjay</a:t>
            </a:r>
            <a:r>
              <a:rPr lang="en-NZ" dirty="0">
                <a:solidFill>
                  <a:schemeClr val="tx1"/>
                </a:solidFill>
              </a:rPr>
              <a:t> is interested in buying the farm that Rangi has listed for sale. </a:t>
            </a:r>
          </a:p>
          <a:p>
            <a:r>
              <a:rPr lang="en-NZ" dirty="0">
                <a:solidFill>
                  <a:schemeClr val="tx1"/>
                </a:solidFill>
              </a:rPr>
              <a:t>Do the conflict of interest rules apply? What steps should Rangi take if </a:t>
            </a:r>
            <a:r>
              <a:rPr lang="en-NZ" dirty="0" err="1">
                <a:solidFill>
                  <a:schemeClr val="tx1"/>
                </a:solidFill>
              </a:rPr>
              <a:t>Anjay</a:t>
            </a:r>
            <a:r>
              <a:rPr lang="en-NZ" dirty="0">
                <a:solidFill>
                  <a:schemeClr val="tx1"/>
                </a:solidFill>
              </a:rPr>
              <a:t> submits an offer for the farm? What might the vendor think if </a:t>
            </a:r>
            <a:r>
              <a:rPr lang="en-NZ" dirty="0" err="1">
                <a:solidFill>
                  <a:schemeClr val="tx1"/>
                </a:solidFill>
              </a:rPr>
              <a:t>Anjay</a:t>
            </a:r>
            <a:r>
              <a:rPr lang="en-NZ" dirty="0">
                <a:solidFill>
                  <a:schemeClr val="tx1"/>
                </a:solidFill>
              </a:rPr>
              <a:t> buys the property? </a:t>
            </a:r>
          </a:p>
        </p:txBody>
      </p:sp>
    </p:spTree>
    <p:extLst>
      <p:ext uri="{BB962C8B-B14F-4D97-AF65-F5344CB8AC3E}">
        <p14:creationId xmlns:p14="http://schemas.microsoft.com/office/powerpoint/2010/main" val="1767226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184AA-B8C8-4835-A67A-AB1B8F39046D}"/>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C2E0A107-83A8-4863-B09E-29ECF48ED148}"/>
              </a:ext>
            </a:extLst>
          </p:cNvPr>
          <p:cNvSpPr>
            <a:spLocks noGrp="1"/>
          </p:cNvSpPr>
          <p:nvPr>
            <p:ph idx="1"/>
          </p:nvPr>
        </p:nvSpPr>
        <p:spPr>
          <a:xfrm>
            <a:off x="1181170" y="1837345"/>
            <a:ext cx="10058400" cy="4023360"/>
          </a:xfrm>
        </p:spPr>
        <p:txBody>
          <a:bodyPr/>
          <a:lstStyle/>
          <a:p>
            <a:pPr marL="0" indent="0">
              <a:buNone/>
            </a:pPr>
            <a:r>
              <a:rPr lang="en-NZ" sz="2400" b="1" dirty="0">
                <a:solidFill>
                  <a:schemeClr val="tx1"/>
                </a:solidFill>
              </a:rPr>
              <a:t>Scenario 5 answer:</a:t>
            </a:r>
          </a:p>
          <a:p>
            <a:pPr marL="0" indent="0">
              <a:buNone/>
            </a:pPr>
            <a:r>
              <a:rPr lang="en-NZ" dirty="0">
                <a:solidFill>
                  <a:schemeClr val="tx1"/>
                </a:solidFill>
              </a:rPr>
              <a:t>No, this would not be a conflict of interest as </a:t>
            </a:r>
            <a:r>
              <a:rPr lang="en-NZ" dirty="0" err="1">
                <a:solidFill>
                  <a:schemeClr val="tx1"/>
                </a:solidFill>
              </a:rPr>
              <a:t>Anjay</a:t>
            </a:r>
            <a:r>
              <a:rPr lang="en-NZ" dirty="0">
                <a:solidFill>
                  <a:schemeClr val="tx1"/>
                </a:solidFill>
              </a:rPr>
              <a:t> is not considered to be a ‘related person’. </a:t>
            </a:r>
          </a:p>
          <a:p>
            <a:pPr marL="0" indent="0">
              <a:buNone/>
            </a:pPr>
            <a:r>
              <a:rPr lang="en-NZ" dirty="0">
                <a:solidFill>
                  <a:schemeClr val="tx1"/>
                </a:solidFill>
              </a:rPr>
              <a:t>However, Rangi should share his relationship with </a:t>
            </a:r>
            <a:r>
              <a:rPr lang="en-NZ" dirty="0" err="1">
                <a:solidFill>
                  <a:schemeClr val="tx1"/>
                </a:solidFill>
              </a:rPr>
              <a:t>Anjay</a:t>
            </a:r>
            <a:r>
              <a:rPr lang="en-NZ" dirty="0">
                <a:solidFill>
                  <a:schemeClr val="tx1"/>
                </a:solidFill>
              </a:rPr>
              <a:t> with the vendor in writing prior to </a:t>
            </a:r>
            <a:r>
              <a:rPr lang="en-NZ" dirty="0" err="1">
                <a:solidFill>
                  <a:schemeClr val="tx1"/>
                </a:solidFill>
              </a:rPr>
              <a:t>Anjay</a:t>
            </a:r>
            <a:r>
              <a:rPr lang="en-NZ" dirty="0">
                <a:solidFill>
                  <a:schemeClr val="tx1"/>
                </a:solidFill>
              </a:rPr>
              <a:t> making an offer in the interests of fairness and transparency.</a:t>
            </a:r>
          </a:p>
        </p:txBody>
      </p:sp>
    </p:spTree>
    <p:extLst>
      <p:ext uri="{BB962C8B-B14F-4D97-AF65-F5344CB8AC3E}">
        <p14:creationId xmlns:p14="http://schemas.microsoft.com/office/powerpoint/2010/main" val="3296109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171B0-6C28-4680-BFE6-EEAE24B39C2A}"/>
              </a:ext>
            </a:extLst>
          </p:cNvPr>
          <p:cNvSpPr>
            <a:spLocks noGrp="1"/>
          </p:cNvSpPr>
          <p:nvPr>
            <p:ph type="title"/>
          </p:nvPr>
        </p:nvSpPr>
        <p:spPr>
          <a:xfrm>
            <a:off x="406866" y="1677798"/>
            <a:ext cx="3200400" cy="3280095"/>
          </a:xfrm>
        </p:spPr>
        <p:txBody>
          <a:bodyPr>
            <a:noAutofit/>
          </a:bodyPr>
          <a:lstStyle/>
          <a:p>
            <a:r>
              <a:rPr lang="en-US" sz="2000" b="1" dirty="0">
                <a:latin typeface="+mn-lt"/>
              </a:rPr>
              <a:t>Group activity:</a:t>
            </a:r>
            <a:r>
              <a:rPr lang="en-US" sz="2000" dirty="0">
                <a:latin typeface="+mn-lt"/>
              </a:rPr>
              <a:t> </a:t>
            </a:r>
            <a:r>
              <a:rPr lang="en-NZ" sz="2000" dirty="0">
                <a:latin typeface="+mn-lt"/>
              </a:rPr>
              <a:t>this activity is to get licensees to think about the potential consequences for all parties within a transaction when a conflict of interest isn’t disclosed. </a:t>
            </a:r>
            <a:br>
              <a:rPr lang="en-US" sz="2400" dirty="0"/>
            </a:br>
            <a:endParaRPr lang="en-NZ" sz="2400" dirty="0"/>
          </a:p>
        </p:txBody>
      </p:sp>
      <p:sp>
        <p:nvSpPr>
          <p:cNvPr id="5" name="Title 1">
            <a:extLst>
              <a:ext uri="{FF2B5EF4-FFF2-40B4-BE49-F238E27FC236}">
                <a16:creationId xmlns:a16="http://schemas.microsoft.com/office/drawing/2014/main" id="{5FFFEA03-561F-4DFA-8CD8-00DBF45FAC6B}"/>
              </a:ext>
            </a:extLst>
          </p:cNvPr>
          <p:cNvSpPr>
            <a:spLocks noGrp="1"/>
          </p:cNvSpPr>
          <p:nvPr>
            <p:ph idx="1"/>
          </p:nvPr>
        </p:nvSpPr>
        <p:spPr>
          <a:xfrm>
            <a:off x="4767044" y="594359"/>
            <a:ext cx="6492875" cy="1440911"/>
          </a:xfrm>
        </p:spPr>
        <p:txBody>
          <a:bodyPr>
            <a:normAutofit/>
          </a:bodyPr>
          <a:lstStyle/>
          <a:p>
            <a:r>
              <a:rPr lang="en-NZ" sz="3200" b="1" dirty="0">
                <a:solidFill>
                  <a:schemeClr val="tx1"/>
                </a:solidFill>
                <a:latin typeface="+mn-lt"/>
              </a:rPr>
              <a:t>Step 4: Activity – highlight the possible consequences of failing to disclose conflicts of interest (15 min)</a:t>
            </a:r>
          </a:p>
        </p:txBody>
      </p:sp>
      <p:sp>
        <p:nvSpPr>
          <p:cNvPr id="6" name="Content Placeholder 2">
            <a:extLst>
              <a:ext uri="{FF2B5EF4-FFF2-40B4-BE49-F238E27FC236}">
                <a16:creationId xmlns:a16="http://schemas.microsoft.com/office/drawing/2014/main" id="{560B3F78-9993-47C9-8B85-0F7280249673}"/>
              </a:ext>
            </a:extLst>
          </p:cNvPr>
          <p:cNvSpPr txBox="1">
            <a:spLocks/>
          </p:cNvSpPr>
          <p:nvPr/>
        </p:nvSpPr>
        <p:spPr>
          <a:xfrm>
            <a:off x="4356683" y="2390863"/>
            <a:ext cx="7428451" cy="2843868"/>
          </a:xfrm>
          <a:prstGeom prst="rect">
            <a:avLst/>
          </a:prstGeom>
          <a:ln w="28575">
            <a:solidFill>
              <a:schemeClr val="accent2"/>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Bef>
                <a:spcPts val="600"/>
              </a:spcBef>
              <a:spcAft>
                <a:spcPts val="1200"/>
              </a:spcAft>
            </a:pPr>
            <a:r>
              <a:rPr lang="en-NZ" sz="2400" b="1" dirty="0">
                <a:solidFill>
                  <a:schemeClr val="tx1"/>
                </a:solidFill>
              </a:rPr>
              <a:t>Questions:</a:t>
            </a:r>
          </a:p>
          <a:p>
            <a:pPr marL="749808" lvl="1" indent="-457200">
              <a:buFont typeface="+mj-lt"/>
              <a:buAutoNum type="arabicPeriod"/>
            </a:pPr>
            <a:r>
              <a:rPr lang="en-NZ" sz="2000" dirty="0">
                <a:solidFill>
                  <a:schemeClr val="tx1"/>
                </a:solidFill>
              </a:rPr>
              <a:t>What are the possible consequences for the licensee and agency if they don’t follow the conflict of interest process?</a:t>
            </a:r>
          </a:p>
          <a:p>
            <a:pPr marL="749808" lvl="1" indent="-457200">
              <a:buFont typeface="+mj-lt"/>
              <a:buAutoNum type="arabicPeriod"/>
            </a:pPr>
            <a:r>
              <a:rPr lang="en-NZ" sz="2000" dirty="0">
                <a:solidFill>
                  <a:schemeClr val="tx1"/>
                </a:solidFill>
              </a:rPr>
              <a:t>What are the possible consequences for the vendor if the conflict of interest isn’t disclosed to them?</a:t>
            </a:r>
          </a:p>
          <a:p>
            <a:pPr marL="749808" lvl="1" indent="-457200">
              <a:buFont typeface="+mj-lt"/>
              <a:buAutoNum type="arabicPeriod"/>
            </a:pPr>
            <a:r>
              <a:rPr lang="en-NZ" sz="2000" dirty="0">
                <a:solidFill>
                  <a:schemeClr val="tx1"/>
                </a:solidFill>
              </a:rPr>
              <a:t>What are the possible consequences for the buyer if the conflict of interest isn’t disclosed to them?</a:t>
            </a:r>
          </a:p>
          <a:p>
            <a:endParaRPr lang="en-NZ" dirty="0"/>
          </a:p>
        </p:txBody>
      </p:sp>
    </p:spTree>
    <p:extLst>
      <p:ext uri="{BB962C8B-B14F-4D97-AF65-F5344CB8AC3E}">
        <p14:creationId xmlns:p14="http://schemas.microsoft.com/office/powerpoint/2010/main" val="3000290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699EA-81CF-4E18-ADF5-AB968BF3F64C}"/>
              </a:ext>
            </a:extLst>
          </p:cNvPr>
          <p:cNvSpPr>
            <a:spLocks noGrp="1"/>
          </p:cNvSpPr>
          <p:nvPr>
            <p:ph type="title"/>
          </p:nvPr>
        </p:nvSpPr>
        <p:spPr/>
        <p:txBody>
          <a:bodyPr>
            <a:normAutofit/>
          </a:bodyPr>
          <a:lstStyle/>
          <a:p>
            <a:r>
              <a:rPr lang="en-US" sz="3200" b="1" dirty="0">
                <a:solidFill>
                  <a:schemeClr val="tx1"/>
                </a:solidFill>
                <a:latin typeface="+mn-lt"/>
              </a:rPr>
              <a:t>Step 4: continued…</a:t>
            </a:r>
            <a:endParaRPr lang="en-NZ" sz="3200" b="1" dirty="0">
              <a:solidFill>
                <a:schemeClr val="tx1"/>
              </a:solidFill>
              <a:latin typeface="+mn-lt"/>
            </a:endParaRPr>
          </a:p>
        </p:txBody>
      </p:sp>
      <p:sp>
        <p:nvSpPr>
          <p:cNvPr id="3" name="Content Placeholder 2">
            <a:extLst>
              <a:ext uri="{FF2B5EF4-FFF2-40B4-BE49-F238E27FC236}">
                <a16:creationId xmlns:a16="http://schemas.microsoft.com/office/drawing/2014/main" id="{8630925A-1982-47F0-A5D7-0B4A5CAB80E1}"/>
              </a:ext>
            </a:extLst>
          </p:cNvPr>
          <p:cNvSpPr>
            <a:spLocks noGrp="1"/>
          </p:cNvSpPr>
          <p:nvPr>
            <p:ph idx="1"/>
          </p:nvPr>
        </p:nvSpPr>
        <p:spPr/>
        <p:txBody>
          <a:bodyPr/>
          <a:lstStyle/>
          <a:p>
            <a:r>
              <a:rPr lang="en-NZ" sz="2400" b="1" dirty="0">
                <a:solidFill>
                  <a:schemeClr val="tx1"/>
                </a:solidFill>
              </a:rPr>
              <a:t>Possible consequences for the licensee and agency:</a:t>
            </a:r>
            <a:r>
              <a:rPr lang="en-NZ" sz="2400" dirty="0">
                <a:solidFill>
                  <a:schemeClr val="tx1"/>
                </a:solidFill>
              </a:rPr>
              <a:t> </a:t>
            </a:r>
          </a:p>
          <a:p>
            <a:r>
              <a:rPr lang="en-NZ" dirty="0">
                <a:solidFill>
                  <a:schemeClr val="tx1"/>
                </a:solidFill>
              </a:rPr>
              <a:t>Breaches of the conflict of interest sections of the Act are treated seriously by Complaints Assessment Committees (CAC’s) and the Real Estate Agents Disciplinary Tribunal (Disciplinary Tribunal). </a:t>
            </a:r>
          </a:p>
          <a:p>
            <a:r>
              <a:rPr lang="en-NZ" dirty="0">
                <a:solidFill>
                  <a:schemeClr val="tx1"/>
                </a:solidFill>
              </a:rPr>
              <a:t>If a complaint is made about a licensee, they are likely to have a finding of unsatisfactory conduct or misconduct made against them. The finding can result in fines, the vendor or client claiming their commission back, orders to undergo further training and, in serious situations, cancellation or suspension of a licence. </a:t>
            </a:r>
          </a:p>
          <a:p>
            <a:r>
              <a:rPr lang="en-NZ" dirty="0">
                <a:solidFill>
                  <a:schemeClr val="tx1"/>
                </a:solidFill>
              </a:rPr>
              <a:t>There are also significant personal consequences including stress and emotional upheaval of having a complaint made against them. It may also result in reputational damage for both the licensee and the agency, particularly as consumers are now more likely to share their experiences on social media.</a:t>
            </a:r>
          </a:p>
          <a:p>
            <a:endParaRPr lang="en-NZ" dirty="0"/>
          </a:p>
        </p:txBody>
      </p:sp>
    </p:spTree>
    <p:extLst>
      <p:ext uri="{BB962C8B-B14F-4D97-AF65-F5344CB8AC3E}">
        <p14:creationId xmlns:p14="http://schemas.microsoft.com/office/powerpoint/2010/main" val="1578866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1EC0-239B-478F-8990-74B68B6E568A}"/>
              </a:ext>
            </a:extLst>
          </p:cNvPr>
          <p:cNvSpPr>
            <a:spLocks noGrp="1"/>
          </p:cNvSpPr>
          <p:nvPr>
            <p:ph type="title"/>
          </p:nvPr>
        </p:nvSpPr>
        <p:spPr/>
        <p:txBody>
          <a:bodyPr/>
          <a:lstStyle/>
          <a:p>
            <a:r>
              <a:rPr lang="en-US" sz="3200" b="1" dirty="0">
                <a:solidFill>
                  <a:prstClr val="black"/>
                </a:solidFill>
                <a:latin typeface="Calibri" panose="020F0502020204030204"/>
              </a:rPr>
              <a:t>Step 4: continued…</a:t>
            </a:r>
            <a:endParaRPr lang="en-NZ" dirty="0"/>
          </a:p>
        </p:txBody>
      </p:sp>
      <p:sp>
        <p:nvSpPr>
          <p:cNvPr id="3" name="Content Placeholder 2">
            <a:extLst>
              <a:ext uri="{FF2B5EF4-FFF2-40B4-BE49-F238E27FC236}">
                <a16:creationId xmlns:a16="http://schemas.microsoft.com/office/drawing/2014/main" id="{59DBAC7E-A594-4303-95D7-F7A9DEF32289}"/>
              </a:ext>
            </a:extLst>
          </p:cNvPr>
          <p:cNvSpPr>
            <a:spLocks noGrp="1"/>
          </p:cNvSpPr>
          <p:nvPr>
            <p:ph idx="1"/>
          </p:nvPr>
        </p:nvSpPr>
        <p:spPr/>
        <p:txBody>
          <a:bodyPr>
            <a:normAutofit/>
          </a:bodyPr>
          <a:lstStyle/>
          <a:p>
            <a:r>
              <a:rPr lang="en-NZ" sz="2400" b="1" dirty="0">
                <a:solidFill>
                  <a:schemeClr val="tx1"/>
                </a:solidFill>
              </a:rPr>
              <a:t>Possible consequences for the vendor:</a:t>
            </a:r>
            <a:r>
              <a:rPr lang="en-NZ" sz="2400" dirty="0">
                <a:solidFill>
                  <a:schemeClr val="tx1"/>
                </a:solidFill>
              </a:rPr>
              <a:t> </a:t>
            </a:r>
          </a:p>
          <a:p>
            <a:r>
              <a:rPr lang="en-NZ" dirty="0">
                <a:solidFill>
                  <a:schemeClr val="tx1"/>
                </a:solidFill>
              </a:rPr>
              <a:t>If you do not disclose the conflict of interest to the vendor, you take away their right to cancel the contract. This is an important right for the vendor to hold a licensee to account. </a:t>
            </a:r>
          </a:p>
          <a:p>
            <a:r>
              <a:rPr lang="en-NZ" dirty="0">
                <a:solidFill>
                  <a:schemeClr val="tx1"/>
                </a:solidFill>
              </a:rPr>
              <a:t>The second impact is an emotional impact — the feeling that they’ve been cheated by their agent. Even if the vendor received a fair price for their property, there is likely to be a perception that the process wasn’t fair. </a:t>
            </a:r>
          </a:p>
          <a:p>
            <a:r>
              <a:rPr lang="en-NZ" dirty="0">
                <a:solidFill>
                  <a:schemeClr val="tx1"/>
                </a:solidFill>
              </a:rPr>
              <a:t>The conflict of interest section exists to protect the vendor from situations where a licensee has information about that property or the transaction that the licensee or a related person could use to their advantage. If the process isn’t followed, the vendor may not understand the likely market price for their property and could sell their property for less than it’s worth.</a:t>
            </a:r>
            <a:endParaRPr lang="en-NZ" dirty="0"/>
          </a:p>
        </p:txBody>
      </p:sp>
    </p:spTree>
    <p:extLst>
      <p:ext uri="{BB962C8B-B14F-4D97-AF65-F5344CB8AC3E}">
        <p14:creationId xmlns:p14="http://schemas.microsoft.com/office/powerpoint/2010/main" val="460133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936BF-1B3C-4EDB-B35C-4E513DDCB6B0}"/>
              </a:ext>
            </a:extLst>
          </p:cNvPr>
          <p:cNvSpPr>
            <a:spLocks noGrp="1"/>
          </p:cNvSpPr>
          <p:nvPr>
            <p:ph type="title"/>
          </p:nvPr>
        </p:nvSpPr>
        <p:spPr/>
        <p:txBody>
          <a:bodyPr/>
          <a:lstStyle/>
          <a:p>
            <a:r>
              <a:rPr lang="en-US" sz="3200" b="1" dirty="0">
                <a:solidFill>
                  <a:prstClr val="black"/>
                </a:solidFill>
                <a:latin typeface="Calibri" panose="020F0502020204030204"/>
              </a:rPr>
              <a:t>Step 4: continued…</a:t>
            </a:r>
            <a:endParaRPr lang="en-NZ" dirty="0"/>
          </a:p>
        </p:txBody>
      </p:sp>
      <p:sp>
        <p:nvSpPr>
          <p:cNvPr id="3" name="Content Placeholder 2">
            <a:extLst>
              <a:ext uri="{FF2B5EF4-FFF2-40B4-BE49-F238E27FC236}">
                <a16:creationId xmlns:a16="http://schemas.microsoft.com/office/drawing/2014/main" id="{8B269151-893C-4324-8FB7-2F6074655629}"/>
              </a:ext>
            </a:extLst>
          </p:cNvPr>
          <p:cNvSpPr>
            <a:spLocks noGrp="1"/>
          </p:cNvSpPr>
          <p:nvPr>
            <p:ph idx="1"/>
          </p:nvPr>
        </p:nvSpPr>
        <p:spPr/>
        <p:txBody>
          <a:bodyPr/>
          <a:lstStyle/>
          <a:p>
            <a:r>
              <a:rPr lang="en-NZ" sz="2400" b="1" dirty="0">
                <a:solidFill>
                  <a:schemeClr val="tx1"/>
                </a:solidFill>
              </a:rPr>
              <a:t>Possible consequences for the buyer:</a:t>
            </a:r>
            <a:r>
              <a:rPr lang="en-NZ" sz="2400" dirty="0">
                <a:solidFill>
                  <a:schemeClr val="tx1"/>
                </a:solidFill>
              </a:rPr>
              <a:t> </a:t>
            </a:r>
          </a:p>
          <a:p>
            <a:r>
              <a:rPr lang="en-NZ" dirty="0">
                <a:solidFill>
                  <a:schemeClr val="tx1"/>
                </a:solidFill>
              </a:rPr>
              <a:t>We commonly hear from buyers that the process wasn’t fair. This impacts on perceptions of real estate agents and the industry. </a:t>
            </a:r>
          </a:p>
          <a:p>
            <a:r>
              <a:rPr lang="en-NZ" dirty="0">
                <a:solidFill>
                  <a:schemeClr val="tx1"/>
                </a:solidFill>
              </a:rPr>
              <a:t>Where conflicts aren’t disclosed and buyers later find out about them, they are likely to be suspicious about the entire transaction and left feeling cheated. This is especially the case where the listing licensee is the vendor, and the buyer may have told the listing agent information that they would not have told the vendor directly. </a:t>
            </a:r>
            <a:endParaRPr lang="en-NZ" dirty="0"/>
          </a:p>
        </p:txBody>
      </p:sp>
    </p:spTree>
    <p:extLst>
      <p:ext uri="{BB962C8B-B14F-4D97-AF65-F5344CB8AC3E}">
        <p14:creationId xmlns:p14="http://schemas.microsoft.com/office/powerpoint/2010/main" val="3640587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783A5-2664-49F8-AFF1-9DA4FA8697BF}"/>
              </a:ext>
            </a:extLst>
          </p:cNvPr>
          <p:cNvSpPr>
            <a:spLocks noGrp="1"/>
          </p:cNvSpPr>
          <p:nvPr>
            <p:ph type="title"/>
          </p:nvPr>
        </p:nvSpPr>
        <p:spPr>
          <a:xfrm>
            <a:off x="457200" y="478171"/>
            <a:ext cx="3200400" cy="934113"/>
          </a:xfrm>
        </p:spPr>
        <p:txBody>
          <a:bodyPr>
            <a:normAutofit/>
          </a:bodyPr>
          <a:lstStyle/>
          <a:p>
            <a:pPr algn="ctr"/>
            <a:r>
              <a:rPr lang="en-US" sz="2800" b="1" dirty="0">
                <a:latin typeface="+mn-lt"/>
              </a:rPr>
              <a:t>Suggested discussion questions</a:t>
            </a:r>
            <a:endParaRPr lang="en-NZ" sz="2800" b="1" dirty="0">
              <a:latin typeface="+mn-lt"/>
            </a:endParaRPr>
          </a:p>
        </p:txBody>
      </p:sp>
      <p:sp>
        <p:nvSpPr>
          <p:cNvPr id="3" name="Content Placeholder 2">
            <a:extLst>
              <a:ext uri="{FF2B5EF4-FFF2-40B4-BE49-F238E27FC236}">
                <a16:creationId xmlns:a16="http://schemas.microsoft.com/office/drawing/2014/main" id="{58B90ECA-5AFB-464D-BE7C-0E372E64D8BE}"/>
              </a:ext>
            </a:extLst>
          </p:cNvPr>
          <p:cNvSpPr>
            <a:spLocks noGrp="1"/>
          </p:cNvSpPr>
          <p:nvPr>
            <p:ph idx="1"/>
          </p:nvPr>
        </p:nvSpPr>
        <p:spPr>
          <a:xfrm>
            <a:off x="4792211" y="478171"/>
            <a:ext cx="6868486" cy="1214726"/>
          </a:xfrm>
        </p:spPr>
        <p:txBody>
          <a:bodyPr/>
          <a:lstStyle/>
          <a:p>
            <a:r>
              <a:rPr lang="en-NZ" sz="3200" b="1" dirty="0">
                <a:solidFill>
                  <a:schemeClr val="tx1"/>
                </a:solidFill>
              </a:rPr>
              <a:t>Step 5: Discuss the case study (20 mins)</a:t>
            </a:r>
          </a:p>
          <a:p>
            <a:r>
              <a:rPr lang="en-NZ" sz="2400" b="1" dirty="0">
                <a:solidFill>
                  <a:schemeClr val="accent4"/>
                </a:solidFill>
                <a:hlinkClick r:id="rId2">
                  <a:extLst>
                    <a:ext uri="{A12FA001-AC4F-418D-AE19-62706E023703}">
                      <ahyp:hlinkClr xmlns:ahyp="http://schemas.microsoft.com/office/drawing/2018/hyperlinkcolor" val="tx"/>
                    </a:ext>
                  </a:extLst>
                </a:hlinkClick>
              </a:rPr>
              <a:t>Case: C18115</a:t>
            </a:r>
            <a:endParaRPr lang="en-NZ" sz="2400" b="1" dirty="0">
              <a:solidFill>
                <a:schemeClr val="accent4"/>
              </a:solidFill>
            </a:endParaRPr>
          </a:p>
        </p:txBody>
      </p:sp>
      <p:sp>
        <p:nvSpPr>
          <p:cNvPr id="4" name="Text Placeholder 3">
            <a:extLst>
              <a:ext uri="{FF2B5EF4-FFF2-40B4-BE49-F238E27FC236}">
                <a16:creationId xmlns:a16="http://schemas.microsoft.com/office/drawing/2014/main" id="{76D9A56A-5B7A-4948-99BC-4B26AD3C1053}"/>
              </a:ext>
            </a:extLst>
          </p:cNvPr>
          <p:cNvSpPr>
            <a:spLocks noGrp="1"/>
          </p:cNvSpPr>
          <p:nvPr>
            <p:ph type="body" sz="half" idx="2"/>
          </p:nvPr>
        </p:nvSpPr>
        <p:spPr>
          <a:xfrm>
            <a:off x="398477" y="2337591"/>
            <a:ext cx="3200400" cy="4340046"/>
          </a:xfrm>
        </p:spPr>
        <p:txBody>
          <a:bodyPr>
            <a:normAutofit/>
          </a:bodyPr>
          <a:lstStyle/>
          <a:p>
            <a:pPr marL="285750" indent="-285750">
              <a:buClr>
                <a:schemeClr val="bg1"/>
              </a:buClr>
              <a:buFont typeface="Arial" panose="020B0604020202020204" pitchFamily="34" charset="0"/>
              <a:buChar char="•"/>
            </a:pPr>
            <a:r>
              <a:rPr lang="en-NZ" sz="2000" dirty="0"/>
              <a:t>Do you think this was a conflict of interest? Why/why not?</a:t>
            </a:r>
          </a:p>
          <a:p>
            <a:pPr marL="285750" indent="-285750">
              <a:buClr>
                <a:schemeClr val="bg1"/>
              </a:buClr>
              <a:buFont typeface="Arial" panose="020B0604020202020204" pitchFamily="34" charset="0"/>
              <a:buChar char="•"/>
            </a:pPr>
            <a:r>
              <a:rPr lang="en-NZ" sz="2000" dirty="0"/>
              <a:t>At what point do you think the licensee should have disclosed his interest?</a:t>
            </a:r>
          </a:p>
          <a:p>
            <a:pPr marL="285750" indent="-285750">
              <a:buClr>
                <a:schemeClr val="bg1"/>
              </a:buClr>
              <a:buFont typeface="Arial" panose="020B0604020202020204" pitchFamily="34" charset="0"/>
              <a:buChar char="•"/>
            </a:pPr>
            <a:r>
              <a:rPr lang="en-NZ" sz="2000" dirty="0"/>
              <a:t>What do you think the outcome was? </a:t>
            </a:r>
          </a:p>
          <a:p>
            <a:endParaRPr lang="en-NZ" dirty="0"/>
          </a:p>
        </p:txBody>
      </p:sp>
      <p:sp>
        <p:nvSpPr>
          <p:cNvPr id="6" name="TextBox 5">
            <a:extLst>
              <a:ext uri="{FF2B5EF4-FFF2-40B4-BE49-F238E27FC236}">
                <a16:creationId xmlns:a16="http://schemas.microsoft.com/office/drawing/2014/main" id="{7AB70B67-A1A6-47B3-905D-75D79EEF5183}"/>
              </a:ext>
            </a:extLst>
          </p:cNvPr>
          <p:cNvSpPr txBox="1"/>
          <p:nvPr/>
        </p:nvSpPr>
        <p:spPr>
          <a:xfrm>
            <a:off x="4630723" y="1991828"/>
            <a:ext cx="7029974" cy="3339376"/>
          </a:xfrm>
          <a:prstGeom prst="rect">
            <a:avLst/>
          </a:prstGeom>
          <a:noFill/>
        </p:spPr>
        <p:txBody>
          <a:bodyPr wrap="square" rtlCol="0">
            <a:spAutoFit/>
          </a:bodyPr>
          <a:lstStyle/>
          <a:p>
            <a:r>
              <a:rPr lang="en-US" sz="2400" b="1" dirty="0"/>
              <a:t>Facts:</a:t>
            </a:r>
          </a:p>
          <a:p>
            <a:pPr marL="285750" indent="-285750">
              <a:spcAft>
                <a:spcPts val="600"/>
              </a:spcAft>
              <a:buFont typeface="Arial" panose="020B0604020202020204" pitchFamily="34" charset="0"/>
              <a:buChar char="•"/>
            </a:pPr>
            <a:r>
              <a:rPr lang="en-NZ" dirty="0"/>
              <a:t>A sale and purchase agreement was entered into for a section of land. </a:t>
            </a:r>
          </a:p>
          <a:p>
            <a:pPr marL="285750" indent="-285750">
              <a:spcAft>
                <a:spcPts val="600"/>
              </a:spcAft>
              <a:buFont typeface="Arial" panose="020B0604020202020204" pitchFamily="34" charset="0"/>
              <a:buChar char="•"/>
            </a:pPr>
            <a:r>
              <a:rPr lang="en-NZ" dirty="0"/>
              <a:t>The purchaser was a previous client of the licensee. </a:t>
            </a:r>
          </a:p>
          <a:p>
            <a:pPr marL="285750" indent="-285750">
              <a:spcAft>
                <a:spcPts val="600"/>
              </a:spcAft>
              <a:buFont typeface="Arial" panose="020B0604020202020204" pitchFamily="34" charset="0"/>
              <a:buChar char="•"/>
            </a:pPr>
            <a:r>
              <a:rPr lang="en-US" dirty="0"/>
              <a:t>During due diligence, the purchaser discovered that there were problems that made building on the property difficult.</a:t>
            </a:r>
          </a:p>
          <a:p>
            <a:pPr marL="285750" indent="-285750">
              <a:spcAft>
                <a:spcPts val="600"/>
              </a:spcAft>
              <a:buFont typeface="Arial" panose="020B0604020202020204" pitchFamily="34" charset="0"/>
              <a:buChar char="•"/>
            </a:pPr>
            <a:r>
              <a:rPr lang="en-US" dirty="0"/>
              <a:t>T</a:t>
            </a:r>
            <a:r>
              <a:rPr lang="en-NZ" dirty="0"/>
              <a:t>he purchaser approached the licensee and his wife to see if they would be interested in purchasing the property themselves.</a:t>
            </a:r>
            <a:endParaRPr lang="en-US" dirty="0"/>
          </a:p>
          <a:p>
            <a:pPr marL="285750" indent="-285750">
              <a:spcAft>
                <a:spcPts val="600"/>
              </a:spcAft>
              <a:buFont typeface="Arial" panose="020B0604020202020204" pitchFamily="34" charset="0"/>
              <a:buChar char="•"/>
            </a:pPr>
            <a:r>
              <a:rPr lang="en-US" dirty="0"/>
              <a:t>A nomination agreement was executed to the licensee’s wife (not the licensee himself), and the transaction settled. </a:t>
            </a:r>
            <a:endParaRPr lang="en-NZ" dirty="0"/>
          </a:p>
          <a:p>
            <a:pPr marL="285750" indent="-285750">
              <a:buFont typeface="Arial" panose="020B0604020202020204" pitchFamily="34" charset="0"/>
              <a:buChar char="•"/>
            </a:pPr>
            <a:endParaRPr lang="en-NZ" dirty="0"/>
          </a:p>
        </p:txBody>
      </p:sp>
    </p:spTree>
    <p:extLst>
      <p:ext uri="{BB962C8B-B14F-4D97-AF65-F5344CB8AC3E}">
        <p14:creationId xmlns:p14="http://schemas.microsoft.com/office/powerpoint/2010/main" val="335985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AAC59-CBDA-4273-B76F-B34B2D051C1B}"/>
              </a:ext>
            </a:extLst>
          </p:cNvPr>
          <p:cNvSpPr>
            <a:spLocks noGrp="1"/>
          </p:cNvSpPr>
          <p:nvPr>
            <p:ph type="title"/>
          </p:nvPr>
        </p:nvSpPr>
        <p:spPr/>
        <p:txBody>
          <a:bodyPr/>
          <a:lstStyle/>
          <a:p>
            <a:r>
              <a:rPr lang="en-US" b="1" dirty="0">
                <a:solidFill>
                  <a:schemeClr val="tx1"/>
                </a:solidFill>
                <a:latin typeface="+mn-lt"/>
              </a:rPr>
              <a:t>Introduction </a:t>
            </a:r>
            <a:endParaRPr lang="en-NZ" b="1" dirty="0">
              <a:solidFill>
                <a:schemeClr val="tx1"/>
              </a:solidFill>
              <a:latin typeface="+mn-lt"/>
            </a:endParaRPr>
          </a:p>
        </p:txBody>
      </p:sp>
      <p:sp>
        <p:nvSpPr>
          <p:cNvPr id="3" name="Content Placeholder 2">
            <a:extLst>
              <a:ext uri="{FF2B5EF4-FFF2-40B4-BE49-F238E27FC236}">
                <a16:creationId xmlns:a16="http://schemas.microsoft.com/office/drawing/2014/main" id="{4F871151-4E8C-4D5A-9873-8E6F8BB5F305}"/>
              </a:ext>
            </a:extLst>
          </p:cNvPr>
          <p:cNvSpPr>
            <a:spLocks noGrp="1"/>
          </p:cNvSpPr>
          <p:nvPr>
            <p:ph idx="1"/>
          </p:nvPr>
        </p:nvSpPr>
        <p:spPr>
          <a:xfrm>
            <a:off x="929069" y="2030135"/>
            <a:ext cx="10805020" cy="4023360"/>
          </a:xfrm>
        </p:spPr>
        <p:txBody>
          <a:bodyPr/>
          <a:lstStyle/>
          <a:p>
            <a:r>
              <a:rPr lang="en-NZ" sz="2400" b="1" dirty="0">
                <a:solidFill>
                  <a:schemeClr val="tx1"/>
                </a:solidFill>
              </a:rPr>
              <a:t>In todays session, we’re going to:</a:t>
            </a:r>
          </a:p>
          <a:p>
            <a:pPr>
              <a:buFont typeface="Arial" panose="020B0604020202020204" pitchFamily="34" charset="0"/>
              <a:buChar char="•"/>
            </a:pPr>
            <a:r>
              <a:rPr lang="en-NZ" dirty="0">
                <a:solidFill>
                  <a:schemeClr val="tx1"/>
                </a:solidFill>
              </a:rPr>
              <a:t>  show the REA video about conflict of interest </a:t>
            </a:r>
          </a:p>
          <a:p>
            <a:pPr>
              <a:buFont typeface="Arial" panose="020B0604020202020204" pitchFamily="34" charset="0"/>
              <a:buChar char="•"/>
            </a:pPr>
            <a:r>
              <a:rPr lang="en-NZ" dirty="0">
                <a:solidFill>
                  <a:schemeClr val="tx1"/>
                </a:solidFill>
              </a:rPr>
              <a:t>  discuss the importance of understanding what a conflict of interest is and when it may come up</a:t>
            </a:r>
          </a:p>
          <a:p>
            <a:pPr>
              <a:buFont typeface="Arial" panose="020B0604020202020204" pitchFamily="34" charset="0"/>
              <a:buChar char="•"/>
            </a:pPr>
            <a:r>
              <a:rPr lang="en-NZ" dirty="0">
                <a:solidFill>
                  <a:schemeClr val="tx1"/>
                </a:solidFill>
              </a:rPr>
              <a:t>  consider various situations, whether they involve a conflict of interest and how you can manage them</a:t>
            </a:r>
          </a:p>
          <a:p>
            <a:pPr>
              <a:buFont typeface="Arial" panose="020B0604020202020204" pitchFamily="34" charset="0"/>
              <a:buChar char="•"/>
            </a:pPr>
            <a:r>
              <a:rPr lang="en-NZ" dirty="0">
                <a:solidFill>
                  <a:schemeClr val="tx1"/>
                </a:solidFill>
              </a:rPr>
              <a:t>  discuss your experiences with conflict of interest</a:t>
            </a:r>
          </a:p>
          <a:p>
            <a:pPr>
              <a:buFont typeface="Arial" panose="020B0604020202020204" pitchFamily="34" charset="0"/>
              <a:buChar char="•"/>
            </a:pPr>
            <a:r>
              <a:rPr lang="en-NZ" dirty="0">
                <a:solidFill>
                  <a:schemeClr val="tx1"/>
                </a:solidFill>
              </a:rPr>
              <a:t>  run some activities including a case study, scenario situations and a quiz</a:t>
            </a:r>
          </a:p>
          <a:p>
            <a:pPr>
              <a:buFont typeface="Arial" panose="020B0604020202020204" pitchFamily="34" charset="0"/>
              <a:buChar char="•"/>
            </a:pPr>
            <a:r>
              <a:rPr lang="en-NZ" dirty="0">
                <a:solidFill>
                  <a:schemeClr val="tx1"/>
                </a:solidFill>
              </a:rPr>
              <a:t>  discuss where to go for further resources and support.</a:t>
            </a:r>
          </a:p>
        </p:txBody>
      </p:sp>
    </p:spTree>
    <p:extLst>
      <p:ext uri="{BB962C8B-B14F-4D97-AF65-F5344CB8AC3E}">
        <p14:creationId xmlns:p14="http://schemas.microsoft.com/office/powerpoint/2010/main" val="1907017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783A5-2664-49F8-AFF1-9DA4FA8697BF}"/>
              </a:ext>
            </a:extLst>
          </p:cNvPr>
          <p:cNvSpPr>
            <a:spLocks noGrp="1"/>
          </p:cNvSpPr>
          <p:nvPr>
            <p:ph type="title"/>
          </p:nvPr>
        </p:nvSpPr>
        <p:spPr>
          <a:xfrm>
            <a:off x="457200" y="478171"/>
            <a:ext cx="3200400" cy="934113"/>
          </a:xfrm>
        </p:spPr>
        <p:txBody>
          <a:bodyPr>
            <a:normAutofit/>
          </a:bodyPr>
          <a:lstStyle/>
          <a:p>
            <a:pPr algn="ctr"/>
            <a:r>
              <a:rPr lang="en-US" sz="2800" b="1" dirty="0">
                <a:latin typeface="+mn-lt"/>
              </a:rPr>
              <a:t>Suggested discussion questions</a:t>
            </a:r>
            <a:endParaRPr lang="en-NZ" sz="2800" b="1" dirty="0">
              <a:latin typeface="+mn-lt"/>
            </a:endParaRPr>
          </a:p>
        </p:txBody>
      </p:sp>
      <p:sp>
        <p:nvSpPr>
          <p:cNvPr id="3" name="Content Placeholder 2">
            <a:extLst>
              <a:ext uri="{FF2B5EF4-FFF2-40B4-BE49-F238E27FC236}">
                <a16:creationId xmlns:a16="http://schemas.microsoft.com/office/drawing/2014/main" id="{58B90ECA-5AFB-464D-BE7C-0E372E64D8BE}"/>
              </a:ext>
            </a:extLst>
          </p:cNvPr>
          <p:cNvSpPr>
            <a:spLocks noGrp="1"/>
          </p:cNvSpPr>
          <p:nvPr>
            <p:ph idx="1"/>
          </p:nvPr>
        </p:nvSpPr>
        <p:spPr>
          <a:xfrm>
            <a:off x="4792211" y="478171"/>
            <a:ext cx="6868486" cy="1214726"/>
          </a:xfrm>
        </p:spPr>
        <p:txBody>
          <a:bodyPr/>
          <a:lstStyle/>
          <a:p>
            <a:r>
              <a:rPr lang="en-NZ" sz="3200" b="1" dirty="0">
                <a:solidFill>
                  <a:schemeClr val="tx1"/>
                </a:solidFill>
              </a:rPr>
              <a:t>Step 5: case study continued…</a:t>
            </a:r>
          </a:p>
          <a:p>
            <a:r>
              <a:rPr lang="en-NZ" sz="2400" b="1" dirty="0">
                <a:solidFill>
                  <a:schemeClr val="accent4"/>
                </a:solidFill>
                <a:hlinkClick r:id="rId2">
                  <a:extLst>
                    <a:ext uri="{A12FA001-AC4F-418D-AE19-62706E023703}">
                      <ahyp:hlinkClr xmlns:ahyp="http://schemas.microsoft.com/office/drawing/2018/hyperlinkcolor" val="tx"/>
                    </a:ext>
                  </a:extLst>
                </a:hlinkClick>
              </a:rPr>
              <a:t>Case: C18115</a:t>
            </a:r>
            <a:endParaRPr lang="en-NZ" sz="2400" b="1" dirty="0">
              <a:solidFill>
                <a:schemeClr val="accent4"/>
              </a:solidFill>
            </a:endParaRPr>
          </a:p>
        </p:txBody>
      </p:sp>
      <p:sp>
        <p:nvSpPr>
          <p:cNvPr id="4" name="Text Placeholder 3">
            <a:extLst>
              <a:ext uri="{FF2B5EF4-FFF2-40B4-BE49-F238E27FC236}">
                <a16:creationId xmlns:a16="http://schemas.microsoft.com/office/drawing/2014/main" id="{76D9A56A-5B7A-4948-99BC-4B26AD3C1053}"/>
              </a:ext>
            </a:extLst>
          </p:cNvPr>
          <p:cNvSpPr>
            <a:spLocks noGrp="1"/>
          </p:cNvSpPr>
          <p:nvPr>
            <p:ph type="body" sz="half" idx="2"/>
          </p:nvPr>
        </p:nvSpPr>
        <p:spPr>
          <a:xfrm>
            <a:off x="398477" y="2337591"/>
            <a:ext cx="3200400" cy="4340046"/>
          </a:xfrm>
        </p:spPr>
        <p:txBody>
          <a:bodyPr>
            <a:normAutofit/>
          </a:bodyPr>
          <a:lstStyle/>
          <a:p>
            <a:pPr marL="285750" indent="-285750">
              <a:buClr>
                <a:schemeClr val="bg1"/>
              </a:buClr>
              <a:buFont typeface="Arial" panose="020B0604020202020204" pitchFamily="34" charset="0"/>
              <a:buChar char="•"/>
            </a:pPr>
            <a:r>
              <a:rPr lang="en-NZ" sz="2000" dirty="0"/>
              <a:t>How could the licensee have handled the situation better?</a:t>
            </a:r>
          </a:p>
          <a:p>
            <a:pPr marL="285750" indent="-285750">
              <a:buClr>
                <a:schemeClr val="bg1"/>
              </a:buClr>
              <a:buFont typeface="Arial" panose="020B0604020202020204" pitchFamily="34" charset="0"/>
              <a:buChar char="•"/>
            </a:pPr>
            <a:r>
              <a:rPr lang="en-NZ" sz="2000" dirty="0"/>
              <a:t>What should the licensee have done differently to avoid this situation and subsequent decision?</a:t>
            </a:r>
          </a:p>
          <a:p>
            <a:endParaRPr lang="en-NZ" dirty="0"/>
          </a:p>
        </p:txBody>
      </p:sp>
      <p:sp>
        <p:nvSpPr>
          <p:cNvPr id="6" name="TextBox 5">
            <a:extLst>
              <a:ext uri="{FF2B5EF4-FFF2-40B4-BE49-F238E27FC236}">
                <a16:creationId xmlns:a16="http://schemas.microsoft.com/office/drawing/2014/main" id="{7AB70B67-A1A6-47B3-905D-75D79EEF5183}"/>
              </a:ext>
            </a:extLst>
          </p:cNvPr>
          <p:cNvSpPr txBox="1"/>
          <p:nvPr/>
        </p:nvSpPr>
        <p:spPr>
          <a:xfrm>
            <a:off x="4792211" y="2008606"/>
            <a:ext cx="7029974" cy="4016484"/>
          </a:xfrm>
          <a:prstGeom prst="rect">
            <a:avLst/>
          </a:prstGeom>
          <a:noFill/>
        </p:spPr>
        <p:txBody>
          <a:bodyPr wrap="square" rtlCol="0">
            <a:spAutoFit/>
          </a:bodyPr>
          <a:lstStyle/>
          <a:p>
            <a:pPr>
              <a:spcAft>
                <a:spcPts val="600"/>
              </a:spcAft>
            </a:pPr>
            <a:r>
              <a:rPr lang="en-NZ" sz="2400" b="1" dirty="0"/>
              <a:t>Decision: </a:t>
            </a:r>
            <a:r>
              <a:rPr lang="en-NZ" sz="2000" dirty="0"/>
              <a:t>Misconduct </a:t>
            </a:r>
          </a:p>
          <a:p>
            <a:pPr>
              <a:spcAft>
                <a:spcPts val="600"/>
              </a:spcAft>
            </a:pPr>
            <a:endParaRPr lang="en-NZ" sz="2000" b="1" dirty="0"/>
          </a:p>
          <a:p>
            <a:pPr>
              <a:spcAft>
                <a:spcPts val="600"/>
              </a:spcAft>
            </a:pPr>
            <a:r>
              <a:rPr lang="en-NZ" sz="2400" b="1" dirty="0"/>
              <a:t>Reasoning: </a:t>
            </a:r>
            <a:r>
              <a:rPr lang="en-NZ" sz="2000" dirty="0"/>
              <a:t>The licensee was in breach of the Act and the Code of Conduct rules by failing to disclose that his wife was the nominated purchaser, not obtaining the vendor’s consent and not providing an independent valuation.</a:t>
            </a:r>
          </a:p>
          <a:p>
            <a:pPr>
              <a:spcAft>
                <a:spcPts val="600"/>
              </a:spcAft>
            </a:pPr>
            <a:endParaRPr lang="en-NZ" sz="2000" dirty="0"/>
          </a:p>
          <a:p>
            <a:pPr>
              <a:spcAft>
                <a:spcPts val="600"/>
              </a:spcAft>
            </a:pPr>
            <a:r>
              <a:rPr lang="en-NZ" sz="2400" b="1" dirty="0"/>
              <a:t>Penalty: </a:t>
            </a:r>
            <a:r>
              <a:rPr lang="en-NZ" sz="2000" dirty="0"/>
              <a:t>The licensee was censured (formally reprimanded), fined $3,000 and ordered to undertake additional training in relation to compliance with sections 134 and 135 of the Act.</a:t>
            </a:r>
          </a:p>
          <a:p>
            <a:endParaRPr lang="en-NZ" dirty="0"/>
          </a:p>
        </p:txBody>
      </p:sp>
    </p:spTree>
    <p:extLst>
      <p:ext uri="{BB962C8B-B14F-4D97-AF65-F5344CB8AC3E}">
        <p14:creationId xmlns:p14="http://schemas.microsoft.com/office/powerpoint/2010/main" val="2918859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2E69-DE11-4F39-B3FB-D806512DFE72}"/>
              </a:ext>
            </a:extLst>
          </p:cNvPr>
          <p:cNvSpPr>
            <a:spLocks noGrp="1"/>
          </p:cNvSpPr>
          <p:nvPr>
            <p:ph type="title"/>
          </p:nvPr>
        </p:nvSpPr>
        <p:spPr/>
        <p:txBody>
          <a:bodyPr/>
          <a:lstStyle/>
          <a:p>
            <a:r>
              <a:rPr lang="en-NZ" sz="3200" b="1" dirty="0">
                <a:solidFill>
                  <a:prstClr val="black"/>
                </a:solidFill>
                <a:latin typeface="Calibri" panose="020F0502020204030204"/>
              </a:rPr>
              <a:t>Step 6: Activity — complete the conflict of interest quiz (10 mins)</a:t>
            </a:r>
            <a:endParaRPr lang="en-NZ" dirty="0"/>
          </a:p>
        </p:txBody>
      </p:sp>
      <p:sp>
        <p:nvSpPr>
          <p:cNvPr id="3" name="Text Placeholder 2">
            <a:extLst>
              <a:ext uri="{FF2B5EF4-FFF2-40B4-BE49-F238E27FC236}">
                <a16:creationId xmlns:a16="http://schemas.microsoft.com/office/drawing/2014/main" id="{708A8472-5657-4083-B09E-7A5EFBFA8850}"/>
              </a:ext>
            </a:extLst>
          </p:cNvPr>
          <p:cNvSpPr>
            <a:spLocks noGrp="1"/>
          </p:cNvSpPr>
          <p:nvPr>
            <p:ph type="body" idx="1"/>
          </p:nvPr>
        </p:nvSpPr>
        <p:spPr/>
        <p:txBody>
          <a:bodyPr>
            <a:normAutofit/>
          </a:bodyPr>
          <a:lstStyle/>
          <a:p>
            <a:r>
              <a:rPr lang="en-US" sz="2400" b="1" cap="none" dirty="0">
                <a:solidFill>
                  <a:schemeClr val="tx1"/>
                </a:solidFill>
              </a:rPr>
              <a:t>Question:</a:t>
            </a:r>
            <a:endParaRPr lang="en-NZ" sz="2400" b="1" cap="none" dirty="0">
              <a:solidFill>
                <a:schemeClr val="tx1"/>
              </a:solidFill>
            </a:endParaRPr>
          </a:p>
        </p:txBody>
      </p:sp>
      <p:sp>
        <p:nvSpPr>
          <p:cNvPr id="4" name="Content Placeholder 3">
            <a:extLst>
              <a:ext uri="{FF2B5EF4-FFF2-40B4-BE49-F238E27FC236}">
                <a16:creationId xmlns:a16="http://schemas.microsoft.com/office/drawing/2014/main" id="{5A11F175-EB5E-4CD8-9E80-DF20671F6586}"/>
              </a:ext>
            </a:extLst>
          </p:cNvPr>
          <p:cNvSpPr>
            <a:spLocks noGrp="1"/>
          </p:cNvSpPr>
          <p:nvPr>
            <p:ph sz="half" idx="2"/>
          </p:nvPr>
        </p:nvSpPr>
        <p:spPr/>
        <p:txBody>
          <a:bodyPr>
            <a:normAutofit fontScale="92500" lnSpcReduction="10000"/>
          </a:bodyPr>
          <a:lstStyle/>
          <a:p>
            <a:pPr marL="457200" indent="-457200">
              <a:spcBef>
                <a:spcPts val="1800"/>
              </a:spcBef>
              <a:spcAft>
                <a:spcPts val="600"/>
              </a:spcAft>
              <a:buFont typeface="+mj-lt"/>
              <a:buAutoNum type="arabicPeriod"/>
            </a:pPr>
            <a:r>
              <a:rPr lang="en-NZ" dirty="0">
                <a:solidFill>
                  <a:schemeClr val="tx1"/>
                </a:solidFill>
              </a:rPr>
              <a:t>True or false: You don’t have to disclose your interest in a property if a sale and purchase agreement has gone unconditional.</a:t>
            </a:r>
          </a:p>
          <a:p>
            <a:pPr marL="457200" indent="-457200">
              <a:spcBef>
                <a:spcPts val="1800"/>
              </a:spcBef>
              <a:spcAft>
                <a:spcPts val="600"/>
              </a:spcAft>
              <a:buFont typeface="+mj-lt"/>
              <a:buAutoNum type="arabicPeriod"/>
            </a:pPr>
            <a:r>
              <a:rPr lang="en-NZ" dirty="0">
                <a:solidFill>
                  <a:schemeClr val="tx1"/>
                </a:solidFill>
              </a:rPr>
              <a:t>Who pays for the independent valuation for a Form 2?</a:t>
            </a:r>
          </a:p>
          <a:p>
            <a:pPr marL="457200" indent="-457200">
              <a:buFont typeface="+mj-lt"/>
              <a:buAutoNum type="arabicPeriod"/>
            </a:pPr>
            <a:endParaRPr lang="en-NZ" dirty="0">
              <a:solidFill>
                <a:schemeClr val="tx1"/>
              </a:solidFill>
            </a:endParaRPr>
          </a:p>
          <a:p>
            <a:pPr marL="457200" indent="-457200">
              <a:buFont typeface="+mj-lt"/>
              <a:buAutoNum type="arabicPeriod"/>
            </a:pPr>
            <a:r>
              <a:rPr lang="en-NZ" dirty="0">
                <a:solidFill>
                  <a:schemeClr val="tx1"/>
                </a:solidFill>
              </a:rPr>
              <a:t>If a licensee’s cousin wishes to sell their property through their agency, would they have to disclose this to potential purchasers?</a:t>
            </a:r>
          </a:p>
        </p:txBody>
      </p:sp>
      <p:sp>
        <p:nvSpPr>
          <p:cNvPr id="5" name="Text Placeholder 4">
            <a:extLst>
              <a:ext uri="{FF2B5EF4-FFF2-40B4-BE49-F238E27FC236}">
                <a16:creationId xmlns:a16="http://schemas.microsoft.com/office/drawing/2014/main" id="{9824D23E-40B1-48AB-A6A6-C17E1E67E672}"/>
              </a:ext>
            </a:extLst>
          </p:cNvPr>
          <p:cNvSpPr>
            <a:spLocks noGrp="1"/>
          </p:cNvSpPr>
          <p:nvPr>
            <p:ph type="body" sz="quarter" idx="3"/>
          </p:nvPr>
        </p:nvSpPr>
        <p:spPr/>
        <p:txBody>
          <a:bodyPr>
            <a:normAutofit/>
          </a:bodyPr>
          <a:lstStyle/>
          <a:p>
            <a:r>
              <a:rPr lang="en-US" sz="2400" b="1" cap="none" dirty="0">
                <a:solidFill>
                  <a:schemeClr val="tx1"/>
                </a:solidFill>
              </a:rPr>
              <a:t>Answer:</a:t>
            </a:r>
            <a:endParaRPr lang="en-NZ" sz="2400" b="1" cap="none" dirty="0">
              <a:solidFill>
                <a:schemeClr val="tx1"/>
              </a:solidFill>
            </a:endParaRPr>
          </a:p>
        </p:txBody>
      </p:sp>
      <p:sp>
        <p:nvSpPr>
          <p:cNvPr id="6" name="Content Placeholder 5">
            <a:extLst>
              <a:ext uri="{FF2B5EF4-FFF2-40B4-BE49-F238E27FC236}">
                <a16:creationId xmlns:a16="http://schemas.microsoft.com/office/drawing/2014/main" id="{1488730C-178A-4187-9FEF-834558E9B6A9}"/>
              </a:ext>
            </a:extLst>
          </p:cNvPr>
          <p:cNvSpPr>
            <a:spLocks noGrp="1"/>
          </p:cNvSpPr>
          <p:nvPr>
            <p:ph sz="quarter" idx="4"/>
          </p:nvPr>
        </p:nvSpPr>
        <p:spPr>
          <a:xfrm>
            <a:off x="6217920" y="2582333"/>
            <a:ext cx="4937760" cy="3742965"/>
          </a:xfrm>
        </p:spPr>
        <p:txBody>
          <a:bodyPr>
            <a:normAutofit fontScale="92500" lnSpcReduction="10000"/>
          </a:bodyPr>
          <a:lstStyle/>
          <a:p>
            <a:pPr marL="457200" indent="-457200">
              <a:spcAft>
                <a:spcPts val="0"/>
              </a:spcAft>
              <a:buFont typeface="+mj-lt"/>
              <a:buAutoNum type="arabicPeriod"/>
            </a:pPr>
            <a:r>
              <a:rPr lang="en-NZ" dirty="0">
                <a:solidFill>
                  <a:schemeClr val="tx1"/>
                </a:solidFill>
              </a:rPr>
              <a:t>False: Your disclosure obligations apply through to settlement. </a:t>
            </a:r>
          </a:p>
          <a:p>
            <a:pPr marL="457200" indent="-457200">
              <a:spcAft>
                <a:spcPts val="0"/>
              </a:spcAft>
              <a:buFont typeface="+mj-lt"/>
              <a:buAutoNum type="arabicPeriod"/>
            </a:pPr>
            <a:endParaRPr lang="en-NZ" dirty="0">
              <a:solidFill>
                <a:schemeClr val="tx1"/>
              </a:solidFill>
            </a:endParaRPr>
          </a:p>
          <a:p>
            <a:pPr marL="457200" indent="-457200">
              <a:spcAft>
                <a:spcPts val="0"/>
              </a:spcAft>
              <a:buFont typeface="+mj-lt"/>
              <a:buAutoNum type="arabicPeriod"/>
            </a:pPr>
            <a:r>
              <a:rPr lang="en-NZ" dirty="0">
                <a:solidFill>
                  <a:schemeClr val="tx1"/>
                </a:solidFill>
              </a:rPr>
              <a:t>The independent valuation must be paid by the licensee acting on behalf of the vendor even if the person purchasing the property is a ‘related person’.</a:t>
            </a:r>
          </a:p>
          <a:p>
            <a:pPr marL="457200" indent="-457200">
              <a:buFont typeface="+mj-lt"/>
              <a:buAutoNum type="arabicPeriod"/>
            </a:pPr>
            <a:r>
              <a:rPr lang="en-NZ" dirty="0">
                <a:solidFill>
                  <a:schemeClr val="tx1"/>
                </a:solidFill>
              </a:rPr>
              <a:t>Section 137 of the Act does not include a cousin as a ‘related person’. The Act would not require this disclosure under section 136. However</a:t>
            </a:r>
            <a:r>
              <a:rPr lang="en-NZ">
                <a:solidFill>
                  <a:schemeClr val="tx1"/>
                </a:solidFill>
              </a:rPr>
              <a:t>, REA suggests </a:t>
            </a:r>
            <a:r>
              <a:rPr lang="en-NZ" dirty="0">
                <a:solidFill>
                  <a:schemeClr val="tx1"/>
                </a:solidFill>
              </a:rPr>
              <a:t>sharing information about the relationship under rule 6.4 to ensure transparency and fairness. </a:t>
            </a:r>
          </a:p>
        </p:txBody>
      </p:sp>
    </p:spTree>
    <p:extLst>
      <p:ext uri="{BB962C8B-B14F-4D97-AF65-F5344CB8AC3E}">
        <p14:creationId xmlns:p14="http://schemas.microsoft.com/office/powerpoint/2010/main" val="105198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2E69-DE11-4F39-B3FB-D806512DFE72}"/>
              </a:ext>
            </a:extLst>
          </p:cNvPr>
          <p:cNvSpPr>
            <a:spLocks noGrp="1"/>
          </p:cNvSpPr>
          <p:nvPr>
            <p:ph type="title"/>
          </p:nvPr>
        </p:nvSpPr>
        <p:spPr/>
        <p:txBody>
          <a:bodyPr/>
          <a:lstStyle/>
          <a:p>
            <a:r>
              <a:rPr lang="en-NZ" sz="3200" b="1" dirty="0">
                <a:solidFill>
                  <a:prstClr val="black"/>
                </a:solidFill>
                <a:latin typeface="Calibri" panose="020F0502020204030204"/>
              </a:rPr>
              <a:t>Step 6: Activity — complete the conflict of interest quiz (10 mins)</a:t>
            </a:r>
            <a:endParaRPr lang="en-NZ" dirty="0"/>
          </a:p>
        </p:txBody>
      </p:sp>
      <p:sp>
        <p:nvSpPr>
          <p:cNvPr id="3" name="Text Placeholder 2">
            <a:extLst>
              <a:ext uri="{FF2B5EF4-FFF2-40B4-BE49-F238E27FC236}">
                <a16:creationId xmlns:a16="http://schemas.microsoft.com/office/drawing/2014/main" id="{708A8472-5657-4083-B09E-7A5EFBFA8850}"/>
              </a:ext>
            </a:extLst>
          </p:cNvPr>
          <p:cNvSpPr>
            <a:spLocks noGrp="1"/>
          </p:cNvSpPr>
          <p:nvPr>
            <p:ph type="body" idx="1"/>
          </p:nvPr>
        </p:nvSpPr>
        <p:spPr/>
        <p:txBody>
          <a:bodyPr>
            <a:normAutofit/>
          </a:bodyPr>
          <a:lstStyle/>
          <a:p>
            <a:r>
              <a:rPr lang="en-US" sz="2400" b="1" cap="none" dirty="0">
                <a:solidFill>
                  <a:schemeClr val="tx1"/>
                </a:solidFill>
              </a:rPr>
              <a:t>Question:</a:t>
            </a:r>
            <a:endParaRPr lang="en-NZ" sz="2400" b="1" cap="none" dirty="0">
              <a:solidFill>
                <a:schemeClr val="tx1"/>
              </a:solidFill>
            </a:endParaRPr>
          </a:p>
        </p:txBody>
      </p:sp>
      <p:sp>
        <p:nvSpPr>
          <p:cNvPr id="4" name="Content Placeholder 3">
            <a:extLst>
              <a:ext uri="{FF2B5EF4-FFF2-40B4-BE49-F238E27FC236}">
                <a16:creationId xmlns:a16="http://schemas.microsoft.com/office/drawing/2014/main" id="{5A11F175-EB5E-4CD8-9E80-DF20671F6586}"/>
              </a:ext>
            </a:extLst>
          </p:cNvPr>
          <p:cNvSpPr>
            <a:spLocks noGrp="1"/>
          </p:cNvSpPr>
          <p:nvPr>
            <p:ph sz="half" idx="2"/>
          </p:nvPr>
        </p:nvSpPr>
        <p:spPr/>
        <p:txBody>
          <a:bodyPr>
            <a:normAutofit fontScale="85000" lnSpcReduction="10000"/>
          </a:bodyPr>
          <a:lstStyle/>
          <a:p>
            <a:pPr marL="457200" indent="-457200">
              <a:spcBef>
                <a:spcPts val="1800"/>
              </a:spcBef>
              <a:spcAft>
                <a:spcPts val="600"/>
              </a:spcAft>
              <a:buFont typeface="+mj-lt"/>
              <a:buAutoNum type="arabicPeriod" startAt="4"/>
            </a:pPr>
            <a:r>
              <a:rPr lang="en-NZ" dirty="0">
                <a:solidFill>
                  <a:schemeClr val="tx1"/>
                </a:solidFill>
              </a:rPr>
              <a:t>The listing agent is also the director of several other companies that are not related to real estate work. Would the employees of the other companies need to complete the required disclosures if they were to buy/sell through the director’s agency? </a:t>
            </a:r>
          </a:p>
          <a:p>
            <a:pPr marL="457200" indent="-457200">
              <a:spcBef>
                <a:spcPts val="600"/>
              </a:spcBef>
              <a:spcAft>
                <a:spcPts val="3000"/>
              </a:spcAft>
              <a:buFont typeface="+mj-lt"/>
              <a:buAutoNum type="arabicPeriod" startAt="4"/>
            </a:pPr>
            <a:r>
              <a:rPr lang="en-NZ" dirty="0">
                <a:solidFill>
                  <a:schemeClr val="tx1"/>
                </a:solidFill>
              </a:rPr>
              <a:t>If you are purchasing a property privately, do you need to disclose to the vendors that you are a licensee?</a:t>
            </a:r>
          </a:p>
          <a:p>
            <a:pPr marL="457200" indent="-457200">
              <a:spcBef>
                <a:spcPts val="600"/>
              </a:spcBef>
              <a:spcAft>
                <a:spcPts val="3000"/>
              </a:spcAft>
              <a:buFont typeface="+mj-lt"/>
              <a:buAutoNum type="arabicPeriod" startAt="4"/>
            </a:pPr>
            <a:r>
              <a:rPr lang="en-NZ" dirty="0">
                <a:solidFill>
                  <a:schemeClr val="tx1"/>
                </a:solidFill>
              </a:rPr>
              <a:t>Can a licensee act as both a salesperson and a mortgage broker in the same transaction?</a:t>
            </a:r>
          </a:p>
        </p:txBody>
      </p:sp>
      <p:sp>
        <p:nvSpPr>
          <p:cNvPr id="5" name="Text Placeholder 4">
            <a:extLst>
              <a:ext uri="{FF2B5EF4-FFF2-40B4-BE49-F238E27FC236}">
                <a16:creationId xmlns:a16="http://schemas.microsoft.com/office/drawing/2014/main" id="{9824D23E-40B1-48AB-A6A6-C17E1E67E672}"/>
              </a:ext>
            </a:extLst>
          </p:cNvPr>
          <p:cNvSpPr>
            <a:spLocks noGrp="1"/>
          </p:cNvSpPr>
          <p:nvPr>
            <p:ph type="body" sz="quarter" idx="3"/>
          </p:nvPr>
        </p:nvSpPr>
        <p:spPr/>
        <p:txBody>
          <a:bodyPr>
            <a:normAutofit/>
          </a:bodyPr>
          <a:lstStyle/>
          <a:p>
            <a:r>
              <a:rPr lang="en-US" sz="2400" b="1" cap="none" dirty="0">
                <a:solidFill>
                  <a:schemeClr val="tx1"/>
                </a:solidFill>
              </a:rPr>
              <a:t>Answer:</a:t>
            </a:r>
            <a:endParaRPr lang="en-NZ" sz="2400" b="1" cap="none" dirty="0">
              <a:solidFill>
                <a:schemeClr val="tx1"/>
              </a:solidFill>
            </a:endParaRPr>
          </a:p>
        </p:txBody>
      </p:sp>
      <p:sp>
        <p:nvSpPr>
          <p:cNvPr id="6" name="Content Placeholder 5">
            <a:extLst>
              <a:ext uri="{FF2B5EF4-FFF2-40B4-BE49-F238E27FC236}">
                <a16:creationId xmlns:a16="http://schemas.microsoft.com/office/drawing/2014/main" id="{1488730C-178A-4187-9FEF-834558E9B6A9}"/>
              </a:ext>
            </a:extLst>
          </p:cNvPr>
          <p:cNvSpPr>
            <a:spLocks noGrp="1"/>
          </p:cNvSpPr>
          <p:nvPr>
            <p:ph sz="quarter" idx="4"/>
          </p:nvPr>
        </p:nvSpPr>
        <p:spPr>
          <a:xfrm>
            <a:off x="6217920" y="2582333"/>
            <a:ext cx="4937760" cy="3742965"/>
          </a:xfrm>
        </p:spPr>
        <p:txBody>
          <a:bodyPr>
            <a:normAutofit fontScale="85000" lnSpcReduction="10000"/>
          </a:bodyPr>
          <a:lstStyle/>
          <a:p>
            <a:pPr marL="457200" indent="-457200">
              <a:spcAft>
                <a:spcPts val="0"/>
              </a:spcAft>
              <a:buFont typeface="+mj-lt"/>
              <a:buAutoNum type="arabicPeriod" startAt="4"/>
            </a:pPr>
            <a:r>
              <a:rPr lang="en-NZ" dirty="0">
                <a:solidFill>
                  <a:schemeClr val="tx1"/>
                </a:solidFill>
              </a:rPr>
              <a:t>Yes, they would still need to disclose this information and complete Form 2 as they are employees of the licensee.</a:t>
            </a:r>
          </a:p>
          <a:p>
            <a:pPr marL="457200" indent="-457200">
              <a:spcBef>
                <a:spcPts val="1800"/>
              </a:spcBef>
              <a:spcAft>
                <a:spcPts val="0"/>
              </a:spcAft>
              <a:buFont typeface="+mj-lt"/>
              <a:buAutoNum type="arabicPeriod" startAt="4"/>
            </a:pPr>
            <a:endParaRPr lang="en-NZ" dirty="0">
              <a:solidFill>
                <a:schemeClr val="tx1"/>
              </a:solidFill>
            </a:endParaRPr>
          </a:p>
          <a:p>
            <a:pPr marL="457200" indent="-457200">
              <a:spcBef>
                <a:spcPts val="1800"/>
              </a:spcBef>
              <a:spcAft>
                <a:spcPts val="0"/>
              </a:spcAft>
              <a:buFont typeface="+mj-lt"/>
              <a:buAutoNum type="arabicPeriod" startAt="4"/>
            </a:pPr>
            <a:r>
              <a:rPr lang="en-NZ" dirty="0">
                <a:solidFill>
                  <a:schemeClr val="tx1"/>
                </a:solidFill>
              </a:rPr>
              <a:t>You are not required to tell the vendor you are a licensee if you are buying a property privately. We do recommend you tell the vendor you are a licensee to ensure transparency and fairness. </a:t>
            </a:r>
          </a:p>
          <a:p>
            <a:pPr marL="457200" indent="-457200">
              <a:spcAft>
                <a:spcPts val="0"/>
              </a:spcAft>
              <a:buFont typeface="+mj-lt"/>
              <a:buAutoNum type="arabicPeriod" startAt="4"/>
            </a:pPr>
            <a:endParaRPr lang="en-NZ" dirty="0">
              <a:solidFill>
                <a:schemeClr val="tx1"/>
              </a:solidFill>
            </a:endParaRPr>
          </a:p>
          <a:p>
            <a:pPr marL="457200" indent="-457200">
              <a:spcBef>
                <a:spcPts val="0"/>
              </a:spcBef>
              <a:spcAft>
                <a:spcPts val="0"/>
              </a:spcAft>
              <a:buFont typeface="+mj-lt"/>
              <a:buAutoNum type="arabicPeriod" startAt="4"/>
            </a:pPr>
            <a:r>
              <a:rPr lang="en-NZ" dirty="0">
                <a:solidFill>
                  <a:schemeClr val="tx1"/>
                </a:solidFill>
              </a:rPr>
              <a:t>No. While there are no issues with a licensee also being a mortgage broker, the conflict would exist if they were to act as both in the same transaction. This is outlined in rule 9.15 of the Code of Conduct.</a:t>
            </a:r>
          </a:p>
        </p:txBody>
      </p:sp>
    </p:spTree>
    <p:extLst>
      <p:ext uri="{BB962C8B-B14F-4D97-AF65-F5344CB8AC3E}">
        <p14:creationId xmlns:p14="http://schemas.microsoft.com/office/powerpoint/2010/main" val="1612479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2E69-DE11-4F39-B3FB-D806512DFE72}"/>
              </a:ext>
            </a:extLst>
          </p:cNvPr>
          <p:cNvSpPr>
            <a:spLocks noGrp="1"/>
          </p:cNvSpPr>
          <p:nvPr>
            <p:ph type="title"/>
          </p:nvPr>
        </p:nvSpPr>
        <p:spPr/>
        <p:txBody>
          <a:bodyPr/>
          <a:lstStyle/>
          <a:p>
            <a:r>
              <a:rPr lang="en-NZ" sz="3200" b="1" dirty="0">
                <a:solidFill>
                  <a:prstClr val="black"/>
                </a:solidFill>
                <a:latin typeface="Calibri" panose="020F0502020204030204"/>
              </a:rPr>
              <a:t>Step 6: Activity — complete the conflict of interest quiz (10 mins)</a:t>
            </a:r>
            <a:endParaRPr lang="en-NZ" dirty="0"/>
          </a:p>
        </p:txBody>
      </p:sp>
      <p:sp>
        <p:nvSpPr>
          <p:cNvPr id="3" name="Text Placeholder 2">
            <a:extLst>
              <a:ext uri="{FF2B5EF4-FFF2-40B4-BE49-F238E27FC236}">
                <a16:creationId xmlns:a16="http://schemas.microsoft.com/office/drawing/2014/main" id="{708A8472-5657-4083-B09E-7A5EFBFA8850}"/>
              </a:ext>
            </a:extLst>
          </p:cNvPr>
          <p:cNvSpPr>
            <a:spLocks noGrp="1"/>
          </p:cNvSpPr>
          <p:nvPr>
            <p:ph type="body" idx="1"/>
          </p:nvPr>
        </p:nvSpPr>
        <p:spPr/>
        <p:txBody>
          <a:bodyPr>
            <a:normAutofit/>
          </a:bodyPr>
          <a:lstStyle/>
          <a:p>
            <a:r>
              <a:rPr lang="en-US" sz="2400" b="1" cap="none" dirty="0">
                <a:solidFill>
                  <a:schemeClr val="tx1"/>
                </a:solidFill>
              </a:rPr>
              <a:t>Question:</a:t>
            </a:r>
            <a:endParaRPr lang="en-NZ" sz="2400" b="1" cap="none" dirty="0">
              <a:solidFill>
                <a:schemeClr val="tx1"/>
              </a:solidFill>
            </a:endParaRPr>
          </a:p>
        </p:txBody>
      </p:sp>
      <p:sp>
        <p:nvSpPr>
          <p:cNvPr id="4" name="Content Placeholder 3">
            <a:extLst>
              <a:ext uri="{FF2B5EF4-FFF2-40B4-BE49-F238E27FC236}">
                <a16:creationId xmlns:a16="http://schemas.microsoft.com/office/drawing/2014/main" id="{5A11F175-EB5E-4CD8-9E80-DF20671F6586}"/>
              </a:ext>
            </a:extLst>
          </p:cNvPr>
          <p:cNvSpPr>
            <a:spLocks noGrp="1"/>
          </p:cNvSpPr>
          <p:nvPr>
            <p:ph sz="half" idx="2"/>
          </p:nvPr>
        </p:nvSpPr>
        <p:spPr/>
        <p:txBody>
          <a:bodyPr>
            <a:normAutofit/>
          </a:bodyPr>
          <a:lstStyle/>
          <a:p>
            <a:pPr marL="457200" indent="-457200">
              <a:spcBef>
                <a:spcPts val="1800"/>
              </a:spcBef>
              <a:spcAft>
                <a:spcPts val="600"/>
              </a:spcAft>
              <a:buFont typeface="+mj-lt"/>
              <a:buAutoNum type="arabicPeriod" startAt="7"/>
            </a:pPr>
            <a:r>
              <a:rPr lang="en-NZ" dirty="0">
                <a:solidFill>
                  <a:schemeClr val="tx1"/>
                </a:solidFill>
              </a:rPr>
              <a:t>A licensee is selling an investment property that is part of their family trust. What disclosures need to be made, if any?</a:t>
            </a:r>
          </a:p>
          <a:p>
            <a:pPr marL="457200" indent="-457200">
              <a:spcBef>
                <a:spcPts val="1800"/>
              </a:spcBef>
              <a:spcAft>
                <a:spcPts val="600"/>
              </a:spcAft>
              <a:buFont typeface="+mj-lt"/>
              <a:buAutoNum type="arabicPeriod" startAt="7"/>
            </a:pPr>
            <a:endParaRPr lang="en-NZ" dirty="0">
              <a:solidFill>
                <a:schemeClr val="tx1"/>
              </a:solidFill>
            </a:endParaRPr>
          </a:p>
          <a:p>
            <a:pPr marL="457200" indent="-457200">
              <a:spcBef>
                <a:spcPts val="1800"/>
              </a:spcBef>
              <a:spcAft>
                <a:spcPts val="600"/>
              </a:spcAft>
              <a:buFont typeface="+mj-lt"/>
              <a:buAutoNum type="arabicPeriod" startAt="7"/>
            </a:pPr>
            <a:endParaRPr lang="en-NZ" dirty="0">
              <a:solidFill>
                <a:schemeClr val="tx1"/>
              </a:solidFill>
            </a:endParaRPr>
          </a:p>
          <a:p>
            <a:pPr marL="457200" indent="-457200">
              <a:spcBef>
                <a:spcPts val="3000"/>
              </a:spcBef>
              <a:spcAft>
                <a:spcPts val="1200"/>
              </a:spcAft>
              <a:buFont typeface="+mj-lt"/>
              <a:buAutoNum type="arabicPeriod" startAt="7"/>
            </a:pPr>
            <a:r>
              <a:rPr lang="en-NZ" dirty="0">
                <a:solidFill>
                  <a:schemeClr val="tx1"/>
                </a:solidFill>
              </a:rPr>
              <a:t>Can a licensee claim a commission from both the seller and buyer in a transaction?</a:t>
            </a:r>
          </a:p>
        </p:txBody>
      </p:sp>
      <p:sp>
        <p:nvSpPr>
          <p:cNvPr id="5" name="Text Placeholder 4">
            <a:extLst>
              <a:ext uri="{FF2B5EF4-FFF2-40B4-BE49-F238E27FC236}">
                <a16:creationId xmlns:a16="http://schemas.microsoft.com/office/drawing/2014/main" id="{9824D23E-40B1-48AB-A6A6-C17E1E67E672}"/>
              </a:ext>
            </a:extLst>
          </p:cNvPr>
          <p:cNvSpPr>
            <a:spLocks noGrp="1"/>
          </p:cNvSpPr>
          <p:nvPr>
            <p:ph type="body" sz="quarter" idx="3"/>
          </p:nvPr>
        </p:nvSpPr>
        <p:spPr/>
        <p:txBody>
          <a:bodyPr>
            <a:normAutofit/>
          </a:bodyPr>
          <a:lstStyle/>
          <a:p>
            <a:r>
              <a:rPr lang="en-US" sz="2400" b="1" cap="none" dirty="0">
                <a:solidFill>
                  <a:schemeClr val="tx1"/>
                </a:solidFill>
              </a:rPr>
              <a:t>Answer:</a:t>
            </a:r>
            <a:endParaRPr lang="en-NZ" sz="2400" b="1" cap="none" dirty="0">
              <a:solidFill>
                <a:schemeClr val="tx1"/>
              </a:solidFill>
            </a:endParaRPr>
          </a:p>
        </p:txBody>
      </p:sp>
      <p:sp>
        <p:nvSpPr>
          <p:cNvPr id="6" name="Content Placeholder 5">
            <a:extLst>
              <a:ext uri="{FF2B5EF4-FFF2-40B4-BE49-F238E27FC236}">
                <a16:creationId xmlns:a16="http://schemas.microsoft.com/office/drawing/2014/main" id="{1488730C-178A-4187-9FEF-834558E9B6A9}"/>
              </a:ext>
            </a:extLst>
          </p:cNvPr>
          <p:cNvSpPr>
            <a:spLocks noGrp="1"/>
          </p:cNvSpPr>
          <p:nvPr>
            <p:ph sz="quarter" idx="4"/>
          </p:nvPr>
        </p:nvSpPr>
        <p:spPr>
          <a:xfrm>
            <a:off x="6217920" y="2582333"/>
            <a:ext cx="4937760" cy="3742965"/>
          </a:xfrm>
        </p:spPr>
        <p:txBody>
          <a:bodyPr>
            <a:normAutofit/>
          </a:bodyPr>
          <a:lstStyle/>
          <a:p>
            <a:pPr marL="457200" indent="-457200">
              <a:spcAft>
                <a:spcPts val="0"/>
              </a:spcAft>
              <a:buFont typeface="+mj-lt"/>
              <a:buAutoNum type="arabicPeriod" startAt="7"/>
            </a:pPr>
            <a:r>
              <a:rPr lang="en-NZ" dirty="0">
                <a:solidFill>
                  <a:schemeClr val="tx1"/>
                </a:solidFill>
              </a:rPr>
              <a:t>They would have to disclose in writing to every prospective party to the transaction and inform them they or the ‘related person’ to them will benefit financially from the transaction. This will need to be done before or at the time they provide the prospective party with any contractual documents that relate to the transaction. </a:t>
            </a:r>
          </a:p>
          <a:p>
            <a:pPr marL="457200" indent="-457200">
              <a:spcBef>
                <a:spcPts val="1800"/>
              </a:spcBef>
              <a:spcAft>
                <a:spcPts val="0"/>
              </a:spcAft>
              <a:buFont typeface="+mj-lt"/>
              <a:buAutoNum type="arabicPeriod" startAt="7"/>
            </a:pPr>
            <a:r>
              <a:rPr lang="en-NZ" dirty="0">
                <a:solidFill>
                  <a:schemeClr val="tx1"/>
                </a:solidFill>
              </a:rPr>
              <a:t>No. Rule 9.14 states that an agent cannot receive commissions from both parties to a transaction.</a:t>
            </a:r>
          </a:p>
        </p:txBody>
      </p:sp>
    </p:spTree>
    <p:extLst>
      <p:ext uri="{BB962C8B-B14F-4D97-AF65-F5344CB8AC3E}">
        <p14:creationId xmlns:p14="http://schemas.microsoft.com/office/powerpoint/2010/main" val="166838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2E69-DE11-4F39-B3FB-D806512DFE72}"/>
              </a:ext>
            </a:extLst>
          </p:cNvPr>
          <p:cNvSpPr>
            <a:spLocks noGrp="1"/>
          </p:cNvSpPr>
          <p:nvPr>
            <p:ph type="title"/>
          </p:nvPr>
        </p:nvSpPr>
        <p:spPr/>
        <p:txBody>
          <a:bodyPr/>
          <a:lstStyle/>
          <a:p>
            <a:r>
              <a:rPr lang="en-NZ" sz="3200" b="1" dirty="0">
                <a:solidFill>
                  <a:prstClr val="black"/>
                </a:solidFill>
                <a:latin typeface="Calibri" panose="020F0502020204030204"/>
              </a:rPr>
              <a:t>Step 6: Activity — complete the conflict of interest quiz (10 mins)</a:t>
            </a:r>
            <a:endParaRPr lang="en-NZ" dirty="0"/>
          </a:p>
        </p:txBody>
      </p:sp>
      <p:sp>
        <p:nvSpPr>
          <p:cNvPr id="3" name="Text Placeholder 2">
            <a:extLst>
              <a:ext uri="{FF2B5EF4-FFF2-40B4-BE49-F238E27FC236}">
                <a16:creationId xmlns:a16="http://schemas.microsoft.com/office/drawing/2014/main" id="{708A8472-5657-4083-B09E-7A5EFBFA8850}"/>
              </a:ext>
            </a:extLst>
          </p:cNvPr>
          <p:cNvSpPr>
            <a:spLocks noGrp="1"/>
          </p:cNvSpPr>
          <p:nvPr>
            <p:ph type="body" idx="1"/>
          </p:nvPr>
        </p:nvSpPr>
        <p:spPr/>
        <p:txBody>
          <a:bodyPr>
            <a:normAutofit/>
          </a:bodyPr>
          <a:lstStyle/>
          <a:p>
            <a:r>
              <a:rPr lang="en-US" sz="2400" b="1" cap="none" dirty="0">
                <a:solidFill>
                  <a:schemeClr val="tx1"/>
                </a:solidFill>
              </a:rPr>
              <a:t>Question:</a:t>
            </a:r>
            <a:endParaRPr lang="en-NZ" sz="2400" b="1" cap="none" dirty="0">
              <a:solidFill>
                <a:schemeClr val="tx1"/>
              </a:solidFill>
            </a:endParaRPr>
          </a:p>
        </p:txBody>
      </p:sp>
      <p:sp>
        <p:nvSpPr>
          <p:cNvPr id="4" name="Content Placeholder 3">
            <a:extLst>
              <a:ext uri="{FF2B5EF4-FFF2-40B4-BE49-F238E27FC236}">
                <a16:creationId xmlns:a16="http://schemas.microsoft.com/office/drawing/2014/main" id="{5A11F175-EB5E-4CD8-9E80-DF20671F6586}"/>
              </a:ext>
            </a:extLst>
          </p:cNvPr>
          <p:cNvSpPr>
            <a:spLocks noGrp="1"/>
          </p:cNvSpPr>
          <p:nvPr>
            <p:ph sz="half" idx="2"/>
          </p:nvPr>
        </p:nvSpPr>
        <p:spPr/>
        <p:txBody>
          <a:bodyPr>
            <a:normAutofit/>
          </a:bodyPr>
          <a:lstStyle/>
          <a:p>
            <a:pPr marL="457200" indent="-457200">
              <a:spcBef>
                <a:spcPts val="1800"/>
              </a:spcBef>
              <a:spcAft>
                <a:spcPts val="600"/>
              </a:spcAft>
              <a:buFont typeface="+mj-lt"/>
              <a:buAutoNum type="arabicPeriod" startAt="9"/>
            </a:pPr>
            <a:r>
              <a:rPr lang="en-NZ" dirty="0">
                <a:solidFill>
                  <a:schemeClr val="tx1"/>
                </a:solidFill>
              </a:rPr>
              <a:t>A vendor tells you they don’t want an independent valuation. Can you waive this requirement?</a:t>
            </a:r>
          </a:p>
          <a:p>
            <a:pPr marL="457200" indent="-457200">
              <a:spcBef>
                <a:spcPts val="1800"/>
              </a:spcBef>
              <a:spcAft>
                <a:spcPts val="600"/>
              </a:spcAft>
              <a:buFont typeface="+mj-lt"/>
              <a:buAutoNum type="arabicPeriod" startAt="9"/>
            </a:pPr>
            <a:r>
              <a:rPr lang="en-NZ" dirty="0">
                <a:solidFill>
                  <a:schemeClr val="tx1"/>
                </a:solidFill>
              </a:rPr>
              <a:t>True or false: If the independent valuation comes back higher than the provisional value you have supplied on Form 2, the vendor can cancel the agreement.</a:t>
            </a:r>
          </a:p>
        </p:txBody>
      </p:sp>
      <p:sp>
        <p:nvSpPr>
          <p:cNvPr id="5" name="Text Placeholder 4">
            <a:extLst>
              <a:ext uri="{FF2B5EF4-FFF2-40B4-BE49-F238E27FC236}">
                <a16:creationId xmlns:a16="http://schemas.microsoft.com/office/drawing/2014/main" id="{9824D23E-40B1-48AB-A6A6-C17E1E67E672}"/>
              </a:ext>
            </a:extLst>
          </p:cNvPr>
          <p:cNvSpPr>
            <a:spLocks noGrp="1"/>
          </p:cNvSpPr>
          <p:nvPr>
            <p:ph type="body" sz="quarter" idx="3"/>
          </p:nvPr>
        </p:nvSpPr>
        <p:spPr/>
        <p:txBody>
          <a:bodyPr>
            <a:normAutofit/>
          </a:bodyPr>
          <a:lstStyle/>
          <a:p>
            <a:r>
              <a:rPr lang="en-US" sz="2400" b="1" cap="none" dirty="0">
                <a:solidFill>
                  <a:schemeClr val="tx1"/>
                </a:solidFill>
              </a:rPr>
              <a:t>Answer:</a:t>
            </a:r>
            <a:endParaRPr lang="en-NZ" sz="2400" b="1" cap="none" dirty="0">
              <a:solidFill>
                <a:schemeClr val="tx1"/>
              </a:solidFill>
            </a:endParaRPr>
          </a:p>
        </p:txBody>
      </p:sp>
      <p:sp>
        <p:nvSpPr>
          <p:cNvPr id="6" name="Content Placeholder 5">
            <a:extLst>
              <a:ext uri="{FF2B5EF4-FFF2-40B4-BE49-F238E27FC236}">
                <a16:creationId xmlns:a16="http://schemas.microsoft.com/office/drawing/2014/main" id="{1488730C-178A-4187-9FEF-834558E9B6A9}"/>
              </a:ext>
            </a:extLst>
          </p:cNvPr>
          <p:cNvSpPr>
            <a:spLocks noGrp="1"/>
          </p:cNvSpPr>
          <p:nvPr>
            <p:ph sz="quarter" idx="4"/>
          </p:nvPr>
        </p:nvSpPr>
        <p:spPr>
          <a:xfrm>
            <a:off x="6217920" y="2582333"/>
            <a:ext cx="4937760" cy="3742965"/>
          </a:xfrm>
        </p:spPr>
        <p:txBody>
          <a:bodyPr>
            <a:normAutofit/>
          </a:bodyPr>
          <a:lstStyle/>
          <a:p>
            <a:pPr marL="457200" indent="-457200">
              <a:spcAft>
                <a:spcPts val="0"/>
              </a:spcAft>
              <a:buFont typeface="+mj-lt"/>
              <a:buAutoNum type="arabicPeriod" startAt="9"/>
            </a:pPr>
            <a:r>
              <a:rPr lang="en-NZ" dirty="0">
                <a:solidFill>
                  <a:schemeClr val="tx1"/>
                </a:solidFill>
              </a:rPr>
              <a:t>No, you can’t contract out of this requirement. </a:t>
            </a:r>
          </a:p>
          <a:p>
            <a:pPr marL="457200" indent="-457200">
              <a:spcAft>
                <a:spcPts val="0"/>
              </a:spcAft>
              <a:buFont typeface="+mj-lt"/>
              <a:buAutoNum type="arabicPeriod" startAt="9"/>
            </a:pPr>
            <a:endParaRPr lang="en-NZ" dirty="0">
              <a:solidFill>
                <a:schemeClr val="tx1"/>
              </a:solidFill>
            </a:endParaRPr>
          </a:p>
          <a:p>
            <a:pPr marL="457200" indent="-457200">
              <a:spcAft>
                <a:spcPts val="0"/>
              </a:spcAft>
              <a:buFont typeface="+mj-lt"/>
              <a:buAutoNum type="arabicPeriod" startAt="9"/>
            </a:pPr>
            <a:r>
              <a:rPr lang="en-NZ" dirty="0">
                <a:solidFill>
                  <a:schemeClr val="tx1"/>
                </a:solidFill>
              </a:rPr>
              <a:t>True. The vendor has the option to cancel the agreement or renegotiate it with you</a:t>
            </a:r>
            <a:r>
              <a:rPr lang="en-NZ" dirty="0"/>
              <a:t>.</a:t>
            </a:r>
          </a:p>
        </p:txBody>
      </p:sp>
    </p:spTree>
    <p:extLst>
      <p:ext uri="{BB962C8B-B14F-4D97-AF65-F5344CB8AC3E}">
        <p14:creationId xmlns:p14="http://schemas.microsoft.com/office/powerpoint/2010/main" val="373731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0B8C0-EDBD-485C-8C2B-E335BDD9E348}"/>
              </a:ext>
            </a:extLst>
          </p:cNvPr>
          <p:cNvSpPr>
            <a:spLocks noGrp="1"/>
          </p:cNvSpPr>
          <p:nvPr>
            <p:ph type="title"/>
          </p:nvPr>
        </p:nvSpPr>
        <p:spPr/>
        <p:txBody>
          <a:bodyPr>
            <a:normAutofit/>
          </a:bodyPr>
          <a:lstStyle/>
          <a:p>
            <a:r>
              <a:rPr lang="en-NZ" sz="3200" b="1" dirty="0">
                <a:solidFill>
                  <a:schemeClr val="tx1"/>
                </a:solidFill>
                <a:latin typeface="+mn-lt"/>
              </a:rPr>
              <a:t>Step 7: Where to go for more resources and information </a:t>
            </a:r>
            <a:br>
              <a:rPr lang="en-NZ" sz="3200" b="1" dirty="0">
                <a:solidFill>
                  <a:schemeClr val="tx1"/>
                </a:solidFill>
                <a:latin typeface="+mn-lt"/>
              </a:rPr>
            </a:br>
            <a:r>
              <a:rPr lang="en-NZ" sz="3200" b="1" dirty="0">
                <a:solidFill>
                  <a:schemeClr val="tx1"/>
                </a:solidFill>
                <a:latin typeface="+mn-lt"/>
              </a:rPr>
              <a:t>(5 mins)</a:t>
            </a:r>
          </a:p>
        </p:txBody>
      </p:sp>
      <p:pic>
        <p:nvPicPr>
          <p:cNvPr id="5" name="Content Placeholder 4">
            <a:extLst>
              <a:ext uri="{FF2B5EF4-FFF2-40B4-BE49-F238E27FC236}">
                <a16:creationId xmlns:a16="http://schemas.microsoft.com/office/drawing/2014/main" id="{F5A55BC4-6DFD-4F13-BEF6-ABC16A7B1C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63719" y="4123549"/>
            <a:ext cx="2582131" cy="1221266"/>
          </a:xfrm>
        </p:spPr>
      </p:pic>
      <p:sp>
        <p:nvSpPr>
          <p:cNvPr id="6" name="TextBox 5">
            <a:extLst>
              <a:ext uri="{FF2B5EF4-FFF2-40B4-BE49-F238E27FC236}">
                <a16:creationId xmlns:a16="http://schemas.microsoft.com/office/drawing/2014/main" id="{F9256F47-FD7F-4260-A5BF-7E51B03D29D2}"/>
              </a:ext>
            </a:extLst>
          </p:cNvPr>
          <p:cNvSpPr txBox="1"/>
          <p:nvPr/>
        </p:nvSpPr>
        <p:spPr>
          <a:xfrm>
            <a:off x="1143699" y="2021747"/>
            <a:ext cx="9622173" cy="1754326"/>
          </a:xfrm>
          <a:prstGeom prst="rect">
            <a:avLst/>
          </a:prstGeom>
          <a:noFill/>
        </p:spPr>
        <p:txBody>
          <a:bodyPr wrap="square" rtlCol="0">
            <a:spAutoFit/>
          </a:bodyPr>
          <a:lstStyle/>
          <a:p>
            <a:r>
              <a:rPr lang="en-NZ" dirty="0"/>
              <a:t>The </a:t>
            </a:r>
            <a:r>
              <a:rPr lang="en-NZ" b="1" dirty="0">
                <a:hlinkClick r:id="rId3"/>
              </a:rPr>
              <a:t>rea.govt.nz </a:t>
            </a:r>
            <a:r>
              <a:rPr lang="en-NZ" dirty="0"/>
              <a:t>website has important information and supporting resources to help guide licensees through conflicts of interest.</a:t>
            </a:r>
          </a:p>
          <a:p>
            <a:endParaRPr lang="en-NZ" dirty="0"/>
          </a:p>
          <a:p>
            <a:r>
              <a:rPr lang="en-NZ" dirty="0"/>
              <a:t>Talk to your manager or supervisor.</a:t>
            </a:r>
          </a:p>
          <a:p>
            <a:endParaRPr lang="en-NZ" dirty="0"/>
          </a:p>
          <a:p>
            <a:r>
              <a:rPr lang="en-NZ" dirty="0"/>
              <a:t>For further support, call REA on 0800 367 732 or email info@rea.govt.nz. </a:t>
            </a:r>
          </a:p>
        </p:txBody>
      </p:sp>
    </p:spTree>
    <p:extLst>
      <p:ext uri="{BB962C8B-B14F-4D97-AF65-F5344CB8AC3E}">
        <p14:creationId xmlns:p14="http://schemas.microsoft.com/office/powerpoint/2010/main" val="444229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A02E-DF32-43E3-995C-C9953936BAEF}"/>
              </a:ext>
            </a:extLst>
          </p:cNvPr>
          <p:cNvSpPr>
            <a:spLocks noGrp="1"/>
          </p:cNvSpPr>
          <p:nvPr>
            <p:ph type="title"/>
          </p:nvPr>
        </p:nvSpPr>
        <p:spPr>
          <a:xfrm>
            <a:off x="457200" y="377505"/>
            <a:ext cx="3200400" cy="841834"/>
          </a:xfrm>
        </p:spPr>
        <p:txBody>
          <a:bodyPr>
            <a:normAutofit/>
          </a:bodyPr>
          <a:lstStyle/>
          <a:p>
            <a:pPr algn="ctr"/>
            <a:r>
              <a:rPr lang="en-US" sz="2800" b="1" dirty="0">
                <a:latin typeface="+mn-lt"/>
              </a:rPr>
              <a:t>Suggested discussion questions</a:t>
            </a:r>
            <a:endParaRPr lang="en-NZ" sz="2800" b="1" dirty="0">
              <a:latin typeface="+mn-lt"/>
            </a:endParaRPr>
          </a:p>
        </p:txBody>
      </p:sp>
      <p:sp>
        <p:nvSpPr>
          <p:cNvPr id="4" name="Text Placeholder 3">
            <a:extLst>
              <a:ext uri="{FF2B5EF4-FFF2-40B4-BE49-F238E27FC236}">
                <a16:creationId xmlns:a16="http://schemas.microsoft.com/office/drawing/2014/main" id="{DB9332D3-8294-4E77-A71B-21C60CF0B8D9}"/>
              </a:ext>
            </a:extLst>
          </p:cNvPr>
          <p:cNvSpPr>
            <a:spLocks noGrp="1"/>
          </p:cNvSpPr>
          <p:nvPr>
            <p:ph type="body" sz="half" idx="2"/>
          </p:nvPr>
        </p:nvSpPr>
        <p:spPr>
          <a:xfrm>
            <a:off x="457199" y="1602581"/>
            <a:ext cx="3510793" cy="3379124"/>
          </a:xfrm>
        </p:spPr>
        <p:txBody>
          <a:bodyPr>
            <a:normAutofit fontScale="92500"/>
          </a:bodyPr>
          <a:lstStyle/>
          <a:p>
            <a:pPr marL="285750" indent="-285750">
              <a:buClr>
                <a:schemeClr val="bg1"/>
              </a:buClr>
              <a:buFont typeface="Arial" panose="020B0604020202020204" pitchFamily="34" charset="0"/>
              <a:buChar char="•"/>
            </a:pPr>
            <a:r>
              <a:rPr lang="en-NZ" sz="2000" dirty="0">
                <a:solidFill>
                  <a:schemeClr val="bg1"/>
                </a:solidFill>
              </a:rPr>
              <a:t>What was your key take-away from the video?</a:t>
            </a:r>
          </a:p>
          <a:p>
            <a:pPr marL="285750" indent="-285750">
              <a:buClr>
                <a:schemeClr val="bg1"/>
              </a:buClr>
              <a:buFont typeface="Arial" panose="020B0604020202020204" pitchFamily="34" charset="0"/>
              <a:buChar char="•"/>
            </a:pPr>
            <a:r>
              <a:rPr lang="en-NZ" sz="2000" dirty="0">
                <a:solidFill>
                  <a:schemeClr val="bg1"/>
                </a:solidFill>
              </a:rPr>
              <a:t>Why do you think it’s important to disclose whether you or someone related to you will benefit financially from the transaction? What can happen if you don’t?</a:t>
            </a:r>
          </a:p>
          <a:p>
            <a:pPr marL="285750" indent="-285750">
              <a:buClr>
                <a:schemeClr val="bg1"/>
              </a:buClr>
              <a:buFont typeface="Arial" panose="020B0604020202020204" pitchFamily="34" charset="0"/>
              <a:buChar char="•"/>
            </a:pPr>
            <a:r>
              <a:rPr lang="en-NZ" sz="2000" dirty="0">
                <a:solidFill>
                  <a:schemeClr val="bg1"/>
                </a:solidFill>
              </a:rPr>
              <a:t>What does section 136 of the Act cover, and why is it important?</a:t>
            </a:r>
          </a:p>
          <a:p>
            <a:pPr>
              <a:buClr>
                <a:schemeClr val="bg1"/>
              </a:buClr>
            </a:pPr>
            <a:endParaRPr lang="en-NZ" sz="1600" dirty="0">
              <a:solidFill>
                <a:schemeClr val="bg1"/>
              </a:solidFill>
            </a:endParaRPr>
          </a:p>
        </p:txBody>
      </p:sp>
      <p:sp>
        <p:nvSpPr>
          <p:cNvPr id="6" name="TextBox 5">
            <a:extLst>
              <a:ext uri="{FF2B5EF4-FFF2-40B4-BE49-F238E27FC236}">
                <a16:creationId xmlns:a16="http://schemas.microsoft.com/office/drawing/2014/main" id="{55CC898F-F702-4687-8B00-50532B115F93}"/>
              </a:ext>
            </a:extLst>
          </p:cNvPr>
          <p:cNvSpPr txBox="1"/>
          <p:nvPr/>
        </p:nvSpPr>
        <p:spPr>
          <a:xfrm>
            <a:off x="4800600" y="377505"/>
            <a:ext cx="6492875" cy="1077218"/>
          </a:xfrm>
          <a:prstGeom prst="rect">
            <a:avLst/>
          </a:prstGeom>
          <a:noFill/>
        </p:spPr>
        <p:txBody>
          <a:bodyPr wrap="square" rtlCol="0">
            <a:spAutoFit/>
          </a:bodyPr>
          <a:lstStyle/>
          <a:p>
            <a:r>
              <a:rPr lang="en-NZ" sz="3200" b="1" dirty="0"/>
              <a:t>Step 1: Watch and discuss the video (25 mins)</a:t>
            </a:r>
          </a:p>
        </p:txBody>
      </p:sp>
      <p:sp>
        <p:nvSpPr>
          <p:cNvPr id="5" name="TextBox 4">
            <a:extLst>
              <a:ext uri="{FF2B5EF4-FFF2-40B4-BE49-F238E27FC236}">
                <a16:creationId xmlns:a16="http://schemas.microsoft.com/office/drawing/2014/main" id="{A1571DAF-84AA-44A8-BF03-CF68F46EE7A9}"/>
              </a:ext>
            </a:extLst>
          </p:cNvPr>
          <p:cNvSpPr txBox="1"/>
          <p:nvPr/>
        </p:nvSpPr>
        <p:spPr>
          <a:xfrm>
            <a:off x="6518246" y="5439503"/>
            <a:ext cx="3523377" cy="600164"/>
          </a:xfrm>
          <a:prstGeom prst="rect">
            <a:avLst/>
          </a:prstGeom>
          <a:noFill/>
        </p:spPr>
        <p:txBody>
          <a:bodyPr wrap="square" rtlCol="0">
            <a:spAutoFit/>
          </a:bodyPr>
          <a:lstStyle/>
          <a:p>
            <a:r>
              <a:rPr lang="en-US" sz="1100" dirty="0"/>
              <a:t>**The video is embedded so if you have issues playing it you can also find it here: </a:t>
            </a:r>
            <a:r>
              <a:rPr lang="en-NZ" sz="1100" dirty="0">
                <a:hlinkClick r:id="rId3"/>
              </a:rPr>
              <a:t>https://www.youtube.com/watch?v=XQATdA5Kyts</a:t>
            </a:r>
            <a:r>
              <a:rPr lang="en-US" sz="1100" dirty="0"/>
              <a:t> **</a:t>
            </a:r>
            <a:endParaRPr lang="en-NZ" sz="1100" dirty="0"/>
          </a:p>
        </p:txBody>
      </p:sp>
      <p:pic>
        <p:nvPicPr>
          <p:cNvPr id="7" name="Online Media 6" title="REA - Conflict of interest">
            <a:hlinkClick r:id="" action="ppaction://media"/>
            <a:extLst>
              <a:ext uri="{FF2B5EF4-FFF2-40B4-BE49-F238E27FC236}">
                <a16:creationId xmlns:a16="http://schemas.microsoft.com/office/drawing/2014/main" id="{9108A85C-7A0D-454F-930E-3F7BC23BA0C4}"/>
              </a:ext>
            </a:extLst>
          </p:cNvPr>
          <p:cNvPicPr>
            <a:picLocks noRot="1" noChangeAspect="1"/>
          </p:cNvPicPr>
          <p:nvPr>
            <a:videoFile r:link="rId1"/>
          </p:nvPr>
        </p:nvPicPr>
        <p:blipFill>
          <a:blip r:embed="rId4"/>
          <a:stretch>
            <a:fillRect/>
          </a:stretch>
        </p:blipFill>
        <p:spPr>
          <a:xfrm>
            <a:off x="4800600" y="1617262"/>
            <a:ext cx="6096000" cy="3429000"/>
          </a:xfrm>
          <a:prstGeom prst="rect">
            <a:avLst/>
          </a:prstGeom>
        </p:spPr>
      </p:pic>
    </p:spTree>
    <p:extLst>
      <p:ext uri="{BB962C8B-B14F-4D97-AF65-F5344CB8AC3E}">
        <p14:creationId xmlns:p14="http://schemas.microsoft.com/office/powerpoint/2010/main" val="44603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077CF-F867-42C6-BD30-DB799A8FC7F8}"/>
              </a:ext>
            </a:extLst>
          </p:cNvPr>
          <p:cNvSpPr>
            <a:spLocks noGrp="1"/>
          </p:cNvSpPr>
          <p:nvPr>
            <p:ph type="title"/>
          </p:nvPr>
        </p:nvSpPr>
        <p:spPr/>
        <p:txBody>
          <a:bodyPr>
            <a:normAutofit/>
          </a:bodyPr>
          <a:lstStyle/>
          <a:p>
            <a:r>
              <a:rPr lang="en-NZ" sz="3200" b="1" dirty="0">
                <a:solidFill>
                  <a:schemeClr val="tx1"/>
                </a:solidFill>
                <a:latin typeface="+mn-lt"/>
              </a:rPr>
              <a:t>Step 2: Activity – discuss examples the group has of conflict of interest situations (15 mins)</a:t>
            </a:r>
          </a:p>
        </p:txBody>
      </p:sp>
      <p:sp>
        <p:nvSpPr>
          <p:cNvPr id="3" name="Content Placeholder 2">
            <a:extLst>
              <a:ext uri="{FF2B5EF4-FFF2-40B4-BE49-F238E27FC236}">
                <a16:creationId xmlns:a16="http://schemas.microsoft.com/office/drawing/2014/main" id="{1352C678-C0B4-47A3-83BD-365ECDA3057A}"/>
              </a:ext>
            </a:extLst>
          </p:cNvPr>
          <p:cNvSpPr>
            <a:spLocks noGrp="1"/>
          </p:cNvSpPr>
          <p:nvPr>
            <p:ph idx="1"/>
          </p:nvPr>
        </p:nvSpPr>
        <p:spPr>
          <a:xfrm>
            <a:off x="1023457" y="1845734"/>
            <a:ext cx="10436453" cy="1450757"/>
          </a:xfrm>
        </p:spPr>
        <p:txBody>
          <a:bodyPr>
            <a:normAutofit/>
          </a:bodyPr>
          <a:lstStyle/>
          <a:p>
            <a:r>
              <a:rPr lang="en-NZ" sz="2400" b="1" dirty="0">
                <a:solidFill>
                  <a:schemeClr val="tx1"/>
                </a:solidFill>
              </a:rPr>
              <a:t>The purpose of this activity is to: </a:t>
            </a:r>
          </a:p>
          <a:p>
            <a:pPr lvl="1">
              <a:spcBef>
                <a:spcPts val="0"/>
              </a:spcBef>
              <a:spcAft>
                <a:spcPts val="0"/>
              </a:spcAft>
              <a:buFont typeface="Arial" panose="020B0604020202020204" pitchFamily="34" charset="0"/>
              <a:buChar char="•"/>
            </a:pPr>
            <a:r>
              <a:rPr lang="en-NZ" dirty="0">
                <a:solidFill>
                  <a:schemeClr val="tx1"/>
                </a:solidFill>
              </a:rPr>
              <a:t>share stories and, more importantly, </a:t>
            </a:r>
            <a:r>
              <a:rPr lang="en-NZ" b="1" dirty="0">
                <a:solidFill>
                  <a:schemeClr val="tx1"/>
                </a:solidFill>
              </a:rPr>
              <a:t>learnings</a:t>
            </a:r>
            <a:r>
              <a:rPr lang="en-NZ" dirty="0">
                <a:solidFill>
                  <a:schemeClr val="tx1"/>
                </a:solidFill>
              </a:rPr>
              <a:t> </a:t>
            </a:r>
          </a:p>
          <a:p>
            <a:pPr lvl="1">
              <a:spcBef>
                <a:spcPts val="0"/>
              </a:spcBef>
              <a:spcAft>
                <a:spcPts val="0"/>
              </a:spcAft>
              <a:buFont typeface="Arial" panose="020B0604020202020204" pitchFamily="34" charset="0"/>
              <a:buChar char="•"/>
            </a:pPr>
            <a:r>
              <a:rPr lang="en-NZ" dirty="0">
                <a:solidFill>
                  <a:schemeClr val="tx1"/>
                </a:solidFill>
              </a:rPr>
              <a:t>help everyone feel more comfortable about discussing conflict of interest issues </a:t>
            </a:r>
          </a:p>
          <a:p>
            <a:pPr lvl="1">
              <a:spcBef>
                <a:spcPts val="0"/>
              </a:spcBef>
              <a:spcAft>
                <a:spcPts val="0"/>
              </a:spcAft>
              <a:buFont typeface="Arial" panose="020B0604020202020204" pitchFamily="34" charset="0"/>
              <a:buChar char="•"/>
            </a:pPr>
            <a:r>
              <a:rPr lang="en-NZ" dirty="0">
                <a:solidFill>
                  <a:schemeClr val="tx1"/>
                </a:solidFill>
              </a:rPr>
              <a:t>make participants aware that they may face conflict of interest situations throughout their career and it’s     OK to reach out for support, both within and outside the agency.                                                             </a:t>
            </a:r>
          </a:p>
        </p:txBody>
      </p:sp>
      <p:sp>
        <p:nvSpPr>
          <p:cNvPr id="5" name="TextBox 4">
            <a:extLst>
              <a:ext uri="{FF2B5EF4-FFF2-40B4-BE49-F238E27FC236}">
                <a16:creationId xmlns:a16="http://schemas.microsoft.com/office/drawing/2014/main" id="{BD38148D-949A-4B6A-8B52-93FC859C8C31}"/>
              </a:ext>
            </a:extLst>
          </p:cNvPr>
          <p:cNvSpPr txBox="1"/>
          <p:nvPr/>
        </p:nvSpPr>
        <p:spPr>
          <a:xfrm>
            <a:off x="1023457" y="3404865"/>
            <a:ext cx="10058400" cy="2431435"/>
          </a:xfrm>
          <a:prstGeom prst="rect">
            <a:avLst/>
          </a:prstGeom>
          <a:noFill/>
          <a:ln w="28575">
            <a:solidFill>
              <a:schemeClr val="accent2"/>
            </a:solidFill>
          </a:ln>
        </p:spPr>
        <p:txBody>
          <a:bodyPr wrap="square" rtlCol="0">
            <a:spAutoFit/>
          </a:bodyPr>
          <a:lstStyle/>
          <a:p>
            <a:r>
              <a:rPr lang="en-NZ" sz="2400" b="1" dirty="0"/>
              <a:t>Discussion questions:</a:t>
            </a:r>
            <a:endParaRPr lang="en-NZ" b="1" dirty="0"/>
          </a:p>
          <a:p>
            <a:pPr marL="285750" lvl="0" indent="-285750" fontAlgn="ctr">
              <a:spcAft>
                <a:spcPts val="1200"/>
              </a:spcAft>
              <a:buClr>
                <a:schemeClr val="accent1"/>
              </a:buClr>
              <a:buFont typeface="Arial" panose="020B0604020202020204" pitchFamily="34" charset="0"/>
              <a:buChar char="•"/>
            </a:pPr>
            <a:r>
              <a:rPr lang="en-NZ" dirty="0"/>
              <a:t>Describe a situation where you could have handled a conflict of interest situation better. What happened, what went wrong and what were the learnings? How were you supported through it?</a:t>
            </a:r>
          </a:p>
          <a:p>
            <a:pPr marL="285750" lvl="0" indent="-285750" fontAlgn="ctr">
              <a:spcAft>
                <a:spcPts val="1200"/>
              </a:spcAft>
              <a:buClr>
                <a:schemeClr val="accent1"/>
              </a:buClr>
              <a:buFont typeface="Arial" panose="020B0604020202020204" pitchFamily="34" charset="0"/>
              <a:buChar char="•"/>
            </a:pPr>
            <a:r>
              <a:rPr lang="en-NZ" dirty="0"/>
              <a:t>Describe a situation where you weren’t sure whether a conflict of interest existed or not. How did you confirm it was a conflict? What steps did you take next? </a:t>
            </a:r>
          </a:p>
          <a:p>
            <a:pPr marL="285750" lvl="0" indent="-285750" fontAlgn="ctr">
              <a:buClr>
                <a:schemeClr val="accent1"/>
              </a:buClr>
              <a:buFont typeface="Arial" panose="020B0604020202020204" pitchFamily="34" charset="0"/>
              <a:buChar char="•"/>
            </a:pPr>
            <a:r>
              <a:rPr lang="en-NZ" dirty="0"/>
              <a:t>If you were the vendor and your listing agent wanted to buy your house, how would you feel? What information would you want to know or what protection would you want to have in place?</a:t>
            </a:r>
          </a:p>
        </p:txBody>
      </p:sp>
    </p:spTree>
    <p:extLst>
      <p:ext uri="{BB962C8B-B14F-4D97-AF65-F5344CB8AC3E}">
        <p14:creationId xmlns:p14="http://schemas.microsoft.com/office/powerpoint/2010/main" val="375825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C76D-4621-48BB-8C48-21ED0CB9E431}"/>
              </a:ext>
            </a:extLst>
          </p:cNvPr>
          <p:cNvSpPr>
            <a:spLocks noGrp="1"/>
          </p:cNvSpPr>
          <p:nvPr>
            <p:ph type="title"/>
          </p:nvPr>
        </p:nvSpPr>
        <p:spPr/>
        <p:txBody>
          <a:bodyPr>
            <a:normAutofit/>
          </a:bodyPr>
          <a:lstStyle/>
          <a:p>
            <a:r>
              <a:rPr lang="en-NZ" sz="3200" b="1" dirty="0">
                <a:solidFill>
                  <a:schemeClr val="tx1"/>
                </a:solidFill>
                <a:latin typeface="+mn-lt"/>
              </a:rPr>
              <a:t>Step 3: Activity – conflict of interest scenarios (30 mins)</a:t>
            </a:r>
          </a:p>
        </p:txBody>
      </p:sp>
      <p:sp>
        <p:nvSpPr>
          <p:cNvPr id="3" name="Content Placeholder 2">
            <a:extLst>
              <a:ext uri="{FF2B5EF4-FFF2-40B4-BE49-F238E27FC236}">
                <a16:creationId xmlns:a16="http://schemas.microsoft.com/office/drawing/2014/main" id="{C1A8926B-533F-4517-8362-927ACEB29C43}"/>
              </a:ext>
            </a:extLst>
          </p:cNvPr>
          <p:cNvSpPr>
            <a:spLocks noGrp="1"/>
          </p:cNvSpPr>
          <p:nvPr>
            <p:ph idx="1"/>
          </p:nvPr>
        </p:nvSpPr>
        <p:spPr/>
        <p:txBody>
          <a:bodyPr/>
          <a:lstStyle/>
          <a:p>
            <a:pPr marL="0" indent="0">
              <a:buNone/>
            </a:pPr>
            <a:r>
              <a:rPr lang="en-NZ" b="1" dirty="0">
                <a:solidFill>
                  <a:schemeClr val="tx1"/>
                </a:solidFill>
              </a:rPr>
              <a:t> </a:t>
            </a:r>
            <a:r>
              <a:rPr lang="en-NZ" sz="2400" b="1" dirty="0">
                <a:solidFill>
                  <a:schemeClr val="tx1"/>
                </a:solidFill>
              </a:rPr>
              <a:t>Scenario 1:</a:t>
            </a:r>
            <a:endParaRPr lang="en-NZ" sz="2400" dirty="0"/>
          </a:p>
          <a:p>
            <a:r>
              <a:rPr lang="en-NZ" dirty="0">
                <a:solidFill>
                  <a:schemeClr val="tx1"/>
                </a:solidFill>
              </a:rPr>
              <a:t>Jasper, a licensee, recently had a death in his family and has been named as the executor of the deceased’s estate. He wants to sell the deceased’s property through his agency and isn’t sure if he needs to tell his manager about this and disclose it to potential purchasers. </a:t>
            </a:r>
          </a:p>
          <a:p>
            <a:r>
              <a:rPr lang="en-NZ" dirty="0">
                <a:solidFill>
                  <a:schemeClr val="tx1"/>
                </a:solidFill>
              </a:rPr>
              <a:t>Does Jasper have a conflict of interest to disclose? What steps should he take next?</a:t>
            </a:r>
          </a:p>
          <a:p>
            <a:endParaRPr lang="en-NZ" dirty="0"/>
          </a:p>
        </p:txBody>
      </p:sp>
    </p:spTree>
    <p:extLst>
      <p:ext uri="{BB962C8B-B14F-4D97-AF65-F5344CB8AC3E}">
        <p14:creationId xmlns:p14="http://schemas.microsoft.com/office/powerpoint/2010/main" val="1457340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77A2C-D735-4338-8A89-ECE8F8C56251}"/>
              </a:ext>
            </a:extLst>
          </p:cNvPr>
          <p:cNvSpPr>
            <a:spLocks noGrp="1"/>
          </p:cNvSpPr>
          <p:nvPr>
            <p:ph type="title"/>
          </p:nvPr>
        </p:nvSpPr>
        <p:spPr/>
        <p:txBody>
          <a:bodyPr>
            <a:normAutofit/>
          </a:bodyPr>
          <a:lstStyle/>
          <a:p>
            <a:r>
              <a:rPr lang="en-US" sz="3200" b="1" dirty="0">
                <a:solidFill>
                  <a:schemeClr val="tx1"/>
                </a:solidFill>
                <a:latin typeface="+mn-lt"/>
              </a:rPr>
              <a:t>Step 3: continued…</a:t>
            </a:r>
            <a:endParaRPr lang="en-NZ" sz="3200" b="1" dirty="0">
              <a:solidFill>
                <a:schemeClr val="tx1"/>
              </a:solidFill>
              <a:latin typeface="+mn-lt"/>
            </a:endParaRPr>
          </a:p>
        </p:txBody>
      </p:sp>
      <p:sp>
        <p:nvSpPr>
          <p:cNvPr id="3" name="Content Placeholder 2">
            <a:extLst>
              <a:ext uri="{FF2B5EF4-FFF2-40B4-BE49-F238E27FC236}">
                <a16:creationId xmlns:a16="http://schemas.microsoft.com/office/drawing/2014/main" id="{7E19B953-EDE3-4776-8866-FF79F53992B9}"/>
              </a:ext>
            </a:extLst>
          </p:cNvPr>
          <p:cNvSpPr>
            <a:spLocks noGrp="1"/>
          </p:cNvSpPr>
          <p:nvPr>
            <p:ph idx="1"/>
          </p:nvPr>
        </p:nvSpPr>
        <p:spPr/>
        <p:txBody>
          <a:bodyPr/>
          <a:lstStyle/>
          <a:p>
            <a:r>
              <a:rPr lang="en-US" sz="2400" b="1" dirty="0">
                <a:solidFill>
                  <a:schemeClr val="tx1"/>
                </a:solidFill>
              </a:rPr>
              <a:t>Scenario 1 answer:</a:t>
            </a:r>
            <a:endParaRPr lang="en-NZ" dirty="0">
              <a:solidFill>
                <a:schemeClr val="tx1"/>
              </a:solidFill>
            </a:endParaRPr>
          </a:p>
          <a:p>
            <a:r>
              <a:rPr lang="en-NZ" dirty="0">
                <a:solidFill>
                  <a:schemeClr val="tx1"/>
                </a:solidFill>
              </a:rPr>
              <a:t>Jasper does not need to disclose the fact that he is an executor of the estate if he is not receiving any financial benefit from the sale of the property (section 136). </a:t>
            </a:r>
          </a:p>
          <a:p>
            <a:r>
              <a:rPr lang="en-NZ" dirty="0">
                <a:solidFill>
                  <a:schemeClr val="tx1"/>
                </a:solidFill>
              </a:rPr>
              <a:t>He would, however, be required to disclose this information if there was an arrangement in place to provide him with proceeds from the sale. Jasper would also have disclosure obligations if he is a beneficiary or is related to a beneficiary or creditor who will receive money from the sale. </a:t>
            </a:r>
          </a:p>
          <a:p>
            <a:r>
              <a:rPr lang="en-NZ" dirty="0">
                <a:solidFill>
                  <a:schemeClr val="tx1"/>
                </a:solidFill>
              </a:rPr>
              <a:t>REA suggests that Jasper shares this information with potential buyers in the interests of fairness and transparency in accordance with rule 6.4. </a:t>
            </a:r>
          </a:p>
          <a:p>
            <a:endParaRPr lang="en-NZ" dirty="0"/>
          </a:p>
        </p:txBody>
      </p:sp>
    </p:spTree>
    <p:extLst>
      <p:ext uri="{BB962C8B-B14F-4D97-AF65-F5344CB8AC3E}">
        <p14:creationId xmlns:p14="http://schemas.microsoft.com/office/powerpoint/2010/main" val="425145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AEBE-FF23-4FF8-9C47-F3263D141966}"/>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B2E3D3B8-3EC4-4DBD-8886-B4BACD587CA4}"/>
              </a:ext>
            </a:extLst>
          </p:cNvPr>
          <p:cNvSpPr>
            <a:spLocks noGrp="1"/>
          </p:cNvSpPr>
          <p:nvPr>
            <p:ph idx="1"/>
          </p:nvPr>
        </p:nvSpPr>
        <p:spPr/>
        <p:txBody>
          <a:bodyPr/>
          <a:lstStyle/>
          <a:p>
            <a:r>
              <a:rPr lang="en-US" sz="2400" b="1" dirty="0">
                <a:solidFill>
                  <a:schemeClr val="tx1"/>
                </a:solidFill>
              </a:rPr>
              <a:t>Scenario 2: </a:t>
            </a:r>
          </a:p>
          <a:p>
            <a:r>
              <a:rPr lang="en-NZ" dirty="0">
                <a:solidFill>
                  <a:schemeClr val="tx1"/>
                </a:solidFill>
              </a:rPr>
              <a:t>Tane works in commercial real estate by day and runs a small landscaping company with his business partner Rob in his spare time. </a:t>
            </a:r>
          </a:p>
          <a:p>
            <a:r>
              <a:rPr lang="en-NZ" dirty="0">
                <a:solidFill>
                  <a:schemeClr val="tx1"/>
                </a:solidFill>
              </a:rPr>
              <a:t>Rob is looking to diversify his investments and is interested in buying a commercial development opportunity that Tane has listed for sale. Would this be considered a conflict of interest? Why/why not? What steps should Tane take next?</a:t>
            </a:r>
          </a:p>
          <a:p>
            <a:endParaRPr lang="en-NZ" dirty="0"/>
          </a:p>
        </p:txBody>
      </p:sp>
    </p:spTree>
    <p:extLst>
      <p:ext uri="{BB962C8B-B14F-4D97-AF65-F5344CB8AC3E}">
        <p14:creationId xmlns:p14="http://schemas.microsoft.com/office/powerpoint/2010/main" val="562147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F1635-9BAE-49A2-AC95-FF0279804D26}"/>
              </a:ext>
            </a:extLst>
          </p:cNvPr>
          <p:cNvSpPr>
            <a:spLocks noGrp="1"/>
          </p:cNvSpPr>
          <p:nvPr>
            <p:ph type="title"/>
          </p:nvPr>
        </p:nvSpPr>
        <p:spPr/>
        <p:txBody>
          <a:bodyPr>
            <a:normAutofit/>
          </a:bodyPr>
          <a:lstStyle/>
          <a:p>
            <a:r>
              <a:rPr lang="en-US" sz="3200" b="1" dirty="0">
                <a:solidFill>
                  <a:schemeClr val="tx1"/>
                </a:solidFill>
                <a:latin typeface="+mn-lt"/>
              </a:rPr>
              <a:t>Step 3: continued…</a:t>
            </a:r>
            <a:endParaRPr lang="en-NZ" sz="3200" b="1" dirty="0">
              <a:latin typeface="+mn-lt"/>
            </a:endParaRPr>
          </a:p>
        </p:txBody>
      </p:sp>
      <p:sp>
        <p:nvSpPr>
          <p:cNvPr id="3" name="Content Placeholder 2">
            <a:extLst>
              <a:ext uri="{FF2B5EF4-FFF2-40B4-BE49-F238E27FC236}">
                <a16:creationId xmlns:a16="http://schemas.microsoft.com/office/drawing/2014/main" id="{CD12F3DA-DA5B-4E45-8FED-E87B8ADDDC82}"/>
              </a:ext>
            </a:extLst>
          </p:cNvPr>
          <p:cNvSpPr>
            <a:spLocks noGrp="1"/>
          </p:cNvSpPr>
          <p:nvPr>
            <p:ph idx="1"/>
          </p:nvPr>
        </p:nvSpPr>
        <p:spPr/>
        <p:txBody>
          <a:bodyPr/>
          <a:lstStyle/>
          <a:p>
            <a:r>
              <a:rPr lang="en-NZ" sz="2400" b="1" dirty="0">
                <a:solidFill>
                  <a:schemeClr val="tx1"/>
                </a:solidFill>
              </a:rPr>
              <a:t>Scenario 2 answer:</a:t>
            </a:r>
          </a:p>
          <a:p>
            <a:r>
              <a:rPr lang="en-NZ" dirty="0">
                <a:solidFill>
                  <a:schemeClr val="tx1"/>
                </a:solidFill>
              </a:rPr>
              <a:t>Yes, this would be considered a conflict of interest. </a:t>
            </a:r>
          </a:p>
          <a:p>
            <a:r>
              <a:rPr lang="en-NZ" dirty="0">
                <a:solidFill>
                  <a:schemeClr val="tx1"/>
                </a:solidFill>
              </a:rPr>
              <a:t>Rob is a ‘related person’ because he is Tane’s business partner (this relationship is outlined in section 137). Section 134 of the Act applies if the licensee or a related person wishes to buy (or acquire an interest) in a property. </a:t>
            </a:r>
          </a:p>
          <a:p>
            <a:r>
              <a:rPr lang="en-NZ" dirty="0">
                <a:solidFill>
                  <a:schemeClr val="tx1"/>
                </a:solidFill>
              </a:rPr>
              <a:t>Tane must obtain the consent of his client, which must be given on the prescribed form (Form 2) and be accompanied by a valuation.</a:t>
            </a:r>
          </a:p>
          <a:p>
            <a:endParaRPr lang="en-NZ" dirty="0"/>
          </a:p>
        </p:txBody>
      </p:sp>
    </p:spTree>
    <p:extLst>
      <p:ext uri="{BB962C8B-B14F-4D97-AF65-F5344CB8AC3E}">
        <p14:creationId xmlns:p14="http://schemas.microsoft.com/office/powerpoint/2010/main" val="844558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B2C92-3FF2-4EE8-8B66-129CA83BB759}"/>
              </a:ext>
            </a:extLst>
          </p:cNvPr>
          <p:cNvSpPr>
            <a:spLocks noGrp="1"/>
          </p:cNvSpPr>
          <p:nvPr>
            <p:ph type="title"/>
          </p:nvPr>
        </p:nvSpPr>
        <p:spPr/>
        <p:txBody>
          <a:bodyPr/>
          <a:lstStyle/>
          <a:p>
            <a:r>
              <a:rPr lang="en-US" sz="3200" b="1" dirty="0">
                <a:solidFill>
                  <a:prstClr val="black"/>
                </a:solidFill>
                <a:latin typeface="Calibri" panose="020F0502020204030204"/>
              </a:rPr>
              <a:t>Step 3: continued…</a:t>
            </a:r>
            <a:endParaRPr lang="en-NZ" dirty="0"/>
          </a:p>
        </p:txBody>
      </p:sp>
      <p:sp>
        <p:nvSpPr>
          <p:cNvPr id="3" name="Content Placeholder 2">
            <a:extLst>
              <a:ext uri="{FF2B5EF4-FFF2-40B4-BE49-F238E27FC236}">
                <a16:creationId xmlns:a16="http://schemas.microsoft.com/office/drawing/2014/main" id="{9B722DE0-B805-44C8-A81D-895A5A4EC8DF}"/>
              </a:ext>
            </a:extLst>
          </p:cNvPr>
          <p:cNvSpPr>
            <a:spLocks noGrp="1"/>
          </p:cNvSpPr>
          <p:nvPr>
            <p:ph idx="1"/>
          </p:nvPr>
        </p:nvSpPr>
        <p:spPr/>
        <p:txBody>
          <a:bodyPr/>
          <a:lstStyle/>
          <a:p>
            <a:r>
              <a:rPr lang="en-NZ" sz="2400" b="1" dirty="0">
                <a:solidFill>
                  <a:schemeClr val="tx1"/>
                </a:solidFill>
              </a:rPr>
              <a:t>Scenario 3:</a:t>
            </a:r>
          </a:p>
          <a:p>
            <a:r>
              <a:rPr lang="en-NZ" dirty="0">
                <a:solidFill>
                  <a:schemeClr val="tx1"/>
                </a:solidFill>
              </a:rPr>
              <a:t>Isabelle works as Peter’s assistant and is interested in buying a property that Peter has listed for sale. </a:t>
            </a:r>
          </a:p>
          <a:p>
            <a:r>
              <a:rPr lang="en-NZ" dirty="0">
                <a:solidFill>
                  <a:schemeClr val="tx1"/>
                </a:solidFill>
              </a:rPr>
              <a:t>The property will be sold by auction. Isabelle and Peter both agree that they need to fill out Form 2 and get an independent valuation, but they are confused by the process. Isabelle wants to provide the independent valuation and Form 2 at the auction, but Peter insists they should fill out Form 2 with a provisional value and only get the valuation if she wins the auction. </a:t>
            </a:r>
          </a:p>
          <a:p>
            <a:r>
              <a:rPr lang="en-NZ" dirty="0">
                <a:solidFill>
                  <a:schemeClr val="tx1"/>
                </a:solidFill>
              </a:rPr>
              <a:t>What would you do in Peter and Isabelle’s shoes? How do you think Form 2 works at an auction?</a:t>
            </a:r>
          </a:p>
          <a:p>
            <a:endParaRPr lang="en-NZ" dirty="0"/>
          </a:p>
        </p:txBody>
      </p:sp>
    </p:spTree>
    <p:extLst>
      <p:ext uri="{BB962C8B-B14F-4D97-AF65-F5344CB8AC3E}">
        <p14:creationId xmlns:p14="http://schemas.microsoft.com/office/powerpoint/2010/main" val="2017843164"/>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335B74"/>
      </a:dk2>
      <a:lt2>
        <a:srgbClr val="DFE3E5"/>
      </a:lt2>
      <a:accent1>
        <a:srgbClr val="00974C"/>
      </a:accent1>
      <a:accent2>
        <a:srgbClr val="005070"/>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
  <TotalTime>1541</TotalTime>
  <Words>2761</Words>
  <Application>Microsoft Office PowerPoint</Application>
  <PresentationFormat>Widescreen</PresentationFormat>
  <Paragraphs>157</Paragraphs>
  <Slides>25</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Verdana</vt:lpstr>
      <vt:lpstr>Retrospect</vt:lpstr>
      <vt:lpstr>Conflict of interest </vt:lpstr>
      <vt:lpstr>Introduction </vt:lpstr>
      <vt:lpstr>Suggested discussion questions</vt:lpstr>
      <vt:lpstr>Step 2: Activity – discuss examples the group has of conflict of interest situations (15 mins)</vt:lpstr>
      <vt:lpstr>Step 3: Activity – conflict of interest scenarios (30 mins)</vt:lpstr>
      <vt:lpstr>Step 3: continued…</vt:lpstr>
      <vt:lpstr>Step 3: continued…</vt:lpstr>
      <vt:lpstr>Step 3: continued…</vt:lpstr>
      <vt:lpstr>Step 3: continued…</vt:lpstr>
      <vt:lpstr>Step 3: continued…</vt:lpstr>
      <vt:lpstr>Step 3: continued…</vt:lpstr>
      <vt:lpstr>Step 3: continued…</vt:lpstr>
      <vt:lpstr>Step 3: continued…</vt:lpstr>
      <vt:lpstr>Step 3: continued…</vt:lpstr>
      <vt:lpstr>Group activity: this activity is to get licensees to think about the potential consequences for all parties within a transaction when a conflict of interest isn’t disclosed.  </vt:lpstr>
      <vt:lpstr>Step 4: continued…</vt:lpstr>
      <vt:lpstr>Step 4: continued…</vt:lpstr>
      <vt:lpstr>Step 4: continued…</vt:lpstr>
      <vt:lpstr>Suggested discussion questions</vt:lpstr>
      <vt:lpstr>Suggested discussion questions</vt:lpstr>
      <vt:lpstr>Step 6: Activity — complete the conflict of interest quiz (10 mins)</vt:lpstr>
      <vt:lpstr>Step 6: Activity — complete the conflict of interest quiz (10 mins)</vt:lpstr>
      <vt:lpstr>Step 6: Activity — complete the conflict of interest quiz (10 mins)</vt:lpstr>
      <vt:lpstr>Step 6: Activity — complete the conflict of interest quiz (10 mins)</vt:lpstr>
      <vt:lpstr>Step 7: Where to go for more resources and information  (5 mins)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of interest</dc:title>
  <dc:creator>Giordy Cullen</dc:creator>
  <cp:lastModifiedBy>Giordy Cullen</cp:lastModifiedBy>
  <cp:revision>56</cp:revision>
  <dcterms:created xsi:type="dcterms:W3CDTF">2019-10-29T01:34:52Z</dcterms:created>
  <dcterms:modified xsi:type="dcterms:W3CDTF">2020-01-28T02:12:37Z</dcterms:modified>
</cp:coreProperties>
</file>